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25"/>
  </p:notesMasterIdLst>
  <p:sldIdLst>
    <p:sldId id="256" r:id="rId2"/>
    <p:sldId id="308" r:id="rId3"/>
    <p:sldId id="257" r:id="rId4"/>
    <p:sldId id="288" r:id="rId5"/>
    <p:sldId id="310" r:id="rId6"/>
    <p:sldId id="291" r:id="rId7"/>
    <p:sldId id="289" r:id="rId8"/>
    <p:sldId id="284" r:id="rId9"/>
    <p:sldId id="311" r:id="rId10"/>
    <p:sldId id="286" r:id="rId11"/>
    <p:sldId id="317" r:id="rId12"/>
    <p:sldId id="301" r:id="rId13"/>
    <p:sldId id="312" r:id="rId14"/>
    <p:sldId id="303" r:id="rId15"/>
    <p:sldId id="277" r:id="rId16"/>
    <p:sldId id="316" r:id="rId17"/>
    <p:sldId id="315" r:id="rId18"/>
    <p:sldId id="314" r:id="rId19"/>
    <p:sldId id="318" r:id="rId20"/>
    <p:sldId id="270" r:id="rId21"/>
    <p:sldId id="313" r:id="rId22"/>
    <p:sldId id="295" r:id="rId23"/>
    <p:sldId id="29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25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4E44F-164A-43DA-903E-597B14ABC50E}" type="datetimeFigureOut">
              <a:rPr lang="hr-HR" smtClean="0"/>
              <a:t>8.12.2024.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00E17-5144-4727-9955-068332763FC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259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00E17-5144-4727-9955-068332763FC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819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6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0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372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51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5C6B4A9-1611-4792-9094-5F34BCA07E0B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58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7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8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9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3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35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6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3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5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1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lvHpknda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3999" y="2404534"/>
            <a:ext cx="7750003" cy="1646302"/>
          </a:xfrm>
        </p:spPr>
        <p:txBody>
          <a:bodyPr/>
          <a:lstStyle/>
          <a:p>
            <a:r>
              <a:rPr lang="hr-HR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 „Imotski”</a:t>
            </a:r>
            <a:endParaRPr lang="hr-HR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33870" y="4050836"/>
            <a:ext cx="7720290" cy="1151084"/>
          </a:xfrm>
        </p:spPr>
        <p:txBody>
          <a:bodyPr>
            <a:normAutofit fontScale="85000" lnSpcReduction="20000"/>
          </a:bodyPr>
          <a:lstStyle/>
          <a:p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Redovna godišnja skupština</a:t>
            </a:r>
          </a:p>
          <a:p>
            <a:r>
              <a:rPr lang="hr-HR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8. </a:t>
            </a:r>
            <a:r>
              <a:rPr lang="hr-HR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rosinca 2024.</a:t>
            </a:r>
          </a:p>
          <a:p>
            <a:r>
              <a:rPr lang="hr-HR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POU Imotski</a:t>
            </a:r>
            <a:endParaRPr lang="hr-HR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102" y="670561"/>
            <a:ext cx="2234578" cy="17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6490" y="-298579"/>
            <a:ext cx="8938726" cy="2902080"/>
          </a:xfrm>
        </p:spPr>
        <p:txBody>
          <a:bodyPr>
            <a:no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</a:rPr>
              <a:t>Bili smo (dobri) domaćini stotinama planinara na Sv. Juri i </a:t>
            </a:r>
            <a:r>
              <a:rPr lang="hr-HR" sz="3200" b="1" dirty="0" err="1" smtClean="0">
                <a:solidFill>
                  <a:schemeClr val="bg1"/>
                </a:solidFill>
              </a:rPr>
              <a:t>Badnjevicama</a:t>
            </a:r>
            <a:r>
              <a:rPr lang="hr-HR" sz="3200" b="1" dirty="0" smtClean="0">
                <a:solidFill>
                  <a:schemeClr val="bg1"/>
                </a:solidFill>
              </a:rPr>
              <a:t> (više u izvješću Izletničke sekcije)</a:t>
            </a:r>
            <a:endParaRPr lang="hr-HR" sz="3200" b="1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6612" y="2323322"/>
            <a:ext cx="9794002" cy="3696478"/>
          </a:xfrm>
        </p:spPr>
        <p:txBody>
          <a:bodyPr/>
          <a:lstStyle/>
          <a:p>
            <a:r>
              <a:rPr lang="hr-HR" b="1" dirty="0" err="1" smtClean="0"/>
              <a:t>Badnjavice</a:t>
            </a:r>
            <a:r>
              <a:rPr lang="hr-HR" b="1" dirty="0" smtClean="0"/>
              <a:t>, Uskrsni ponedjeljak – 237 planinara</a:t>
            </a:r>
          </a:p>
          <a:p>
            <a:r>
              <a:rPr lang="hr-HR" b="1" dirty="0" smtClean="0"/>
              <a:t>Noćni uspon na Sv. Juru Biokovo – 149 planinara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0" y="3228392"/>
            <a:ext cx="5542383" cy="30697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42" y="2471272"/>
            <a:ext cx="5717051" cy="32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9045" y="737119"/>
            <a:ext cx="9190652" cy="933062"/>
          </a:xfrm>
        </p:spPr>
        <p:txBody>
          <a:bodyPr/>
          <a:lstStyle/>
          <a:p>
            <a:r>
              <a:rPr lang="hr-HR" sz="3200" b="1" dirty="0" smtClean="0"/>
              <a:t>Istraživalo se i spuštalo u brojne jame i špilje (više u izvješću Speleološkog odsjeka)</a:t>
            </a:r>
            <a:endParaRPr lang="hr-HR" sz="32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4" y="2659484"/>
            <a:ext cx="2733169" cy="34163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98" y="2659484"/>
            <a:ext cx="4516717" cy="34035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5" y="2659484"/>
            <a:ext cx="2494311" cy="34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1762" y="382555"/>
            <a:ext cx="4702629" cy="1576874"/>
          </a:xfrm>
        </p:spPr>
        <p:txBody>
          <a:bodyPr>
            <a:noAutofit/>
          </a:bodyPr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Dva dana prije Božića, </a:t>
            </a:r>
            <a:b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kitili smo bor u Crvenom jezeru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14350" y="6629400"/>
            <a:ext cx="10067926" cy="1543050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1" r="26461"/>
          <a:stretch>
            <a:fillRect/>
          </a:stretch>
        </p:blipFill>
        <p:spPr>
          <a:xfrm>
            <a:off x="1630637" y="1959429"/>
            <a:ext cx="2820065" cy="3979497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51" y="1520891"/>
            <a:ext cx="4970583" cy="3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401216"/>
            <a:ext cx="9034075" cy="1698172"/>
          </a:xfrm>
        </p:spPr>
        <p:txBody>
          <a:bodyPr/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Humanitarna akcija </a:t>
            </a:r>
            <a:br>
              <a:rPr lang="hr-HR" b="1" dirty="0" smtClean="0">
                <a:solidFill>
                  <a:schemeClr val="bg1"/>
                </a:solidFill>
              </a:rPr>
            </a:br>
            <a:r>
              <a:rPr lang="hr-HR" b="1" dirty="0" smtClean="0">
                <a:solidFill>
                  <a:schemeClr val="bg1"/>
                </a:solidFill>
              </a:rPr>
              <a:t>„Planinarimo srcem” na </a:t>
            </a:r>
            <a:r>
              <a:rPr lang="hr-HR" b="1" dirty="0" err="1" smtClean="0">
                <a:solidFill>
                  <a:schemeClr val="bg1"/>
                </a:solidFill>
              </a:rPr>
              <a:t>Kaocima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54954" y="2491273"/>
            <a:ext cx="8825659" cy="3993503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/>
              <a:t>Prikupljali smo novac za potrebitu obitelj Ljubičić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95" y="3172408"/>
            <a:ext cx="6345838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1693333"/>
            <a:ext cx="4238139" cy="1735667"/>
          </a:xfrm>
        </p:spPr>
        <p:txBody>
          <a:bodyPr>
            <a:normAutofit/>
          </a:bodyPr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Planinarska sekcija OŠ „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Zmijavci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 HPD-a „Imotski”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54" y="1441787"/>
            <a:ext cx="4966107" cy="3764695"/>
          </a:xfrm>
          <a:prstGeom prst="rect">
            <a:avLst/>
          </a:prstGeom>
        </p:spPr>
      </p:pic>
      <p:sp>
        <p:nvSpPr>
          <p:cNvPr id="8" name="Rezervirano mjesto slike 7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7290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Ekološka akcija čišćenja imotskih jezera i rijeke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Vrljike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suradnji s JU „More i krš”, TZ „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Imota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 Hrvatskim šumama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52" y="2715467"/>
            <a:ext cx="4539187" cy="3246794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90" y="1867244"/>
            <a:ext cx="3575876" cy="4514895"/>
          </a:xfrm>
        </p:spPr>
      </p:pic>
    </p:spTree>
    <p:extLst>
      <p:ext uri="{BB962C8B-B14F-4D97-AF65-F5344CB8AC3E}">
        <p14:creationId xmlns:p14="http://schemas.microsoft.com/office/powerpoint/2010/main" val="42254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9052" y="880362"/>
            <a:ext cx="9369977" cy="706964"/>
          </a:xfrm>
        </p:spPr>
        <p:txBody>
          <a:bodyPr/>
          <a:lstStyle/>
          <a:p>
            <a:r>
              <a:rPr lang="hr-HR" b="1" dirty="0" smtClean="0"/>
              <a:t>Zajedno s PK „Gojzerice” brali smo zelje, planinarili i učili o ljekovitim biljkama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3" y="2556847"/>
            <a:ext cx="3609155" cy="34163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71" y="2556847"/>
            <a:ext cx="4050031" cy="34163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28" y="2556847"/>
            <a:ext cx="3704109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b="1" dirty="0" smtClean="0"/>
              <a:t>Tradicionalno volonterski pomažemo </a:t>
            </a:r>
            <a:r>
              <a:rPr lang="hr-HR" sz="2800" b="1" dirty="0" err="1" smtClean="0"/>
              <a:t>Triathlon</a:t>
            </a:r>
            <a:r>
              <a:rPr lang="hr-HR" sz="2800" b="1" dirty="0" smtClean="0"/>
              <a:t> klubu Imotski na utrci Blue-Red-Green</a:t>
            </a:r>
            <a:endParaRPr lang="hr-HR" sz="28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411">
            <a:off x="765410" y="2592585"/>
            <a:ext cx="4128669" cy="316578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23" y="2575249"/>
            <a:ext cx="2976466" cy="37602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650">
            <a:off x="7086225" y="2574047"/>
            <a:ext cx="4326448" cy="320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7382" y="662473"/>
            <a:ext cx="9454993" cy="1007707"/>
          </a:xfrm>
        </p:spPr>
        <p:txBody>
          <a:bodyPr/>
          <a:lstStyle/>
          <a:p>
            <a:r>
              <a:rPr lang="hr-HR" b="1" dirty="0" smtClean="0"/>
              <a:t>Sudjelovali smo na </a:t>
            </a:r>
            <a:r>
              <a:rPr lang="hr-HR" b="1" dirty="0" err="1" smtClean="0"/>
              <a:t>trail</a:t>
            </a:r>
            <a:r>
              <a:rPr lang="hr-HR" b="1" dirty="0" smtClean="0"/>
              <a:t> utrci u Cisti Velikoj kao volonteri i kao natjecatelji </a:t>
            </a:r>
            <a:r>
              <a:rPr lang="hr-HR" b="1" dirty="0" smtClean="0">
                <a:sym typeface="Wingdings" panose="05000000000000000000" pitchFamily="2" charset="2"/>
              </a:rPr>
              <a:t>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78" y="2771192"/>
            <a:ext cx="4267173" cy="307910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7" y="2771192"/>
            <a:ext cx="4394718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80309" y="787056"/>
            <a:ext cx="8761413" cy="706964"/>
          </a:xfrm>
        </p:spPr>
        <p:txBody>
          <a:bodyPr/>
          <a:lstStyle/>
          <a:p>
            <a:r>
              <a:rPr lang="hr-HR" sz="3200" b="1" dirty="0" smtClean="0"/>
              <a:t>Sudjelovanje naših članica na radnoj akciji izrade bivka „Runolista Kuća” s PD Cincar</a:t>
            </a:r>
            <a:endParaRPr lang="hr-HR" sz="3200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13" y="1950096"/>
            <a:ext cx="2834789" cy="460932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09" y="2118050"/>
            <a:ext cx="5399313" cy="42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DNEVNI RED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39" y="-242596"/>
            <a:ext cx="5159828" cy="8033658"/>
          </a:xfrm>
        </p:spPr>
      </p:pic>
    </p:spTree>
    <p:extLst>
      <p:ext uri="{BB962C8B-B14F-4D97-AF65-F5344CB8AC3E}">
        <p14:creationId xmlns:p14="http://schemas.microsoft.com/office/powerpoint/2010/main" val="5154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2648" y="955362"/>
            <a:ext cx="3854528" cy="1483567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Staza </a:t>
            </a:r>
            <a:r>
              <a:rPr lang="hr-H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Andrijice</a:t>
            </a:r>
            <a:r>
              <a:rPr lang="hr-H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Šimića u </a:t>
            </a:r>
            <a:r>
              <a:rPr lang="hr-H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Runoviću</a:t>
            </a:r>
            <a:endParaRPr lang="hr-H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42648" y="2654754"/>
            <a:ext cx="3854528" cy="2837393"/>
          </a:xfrm>
        </p:spPr>
        <p:txBody>
          <a:bodyPr>
            <a:normAutofit fontScale="92500"/>
          </a:bodyPr>
          <a:lstStyle/>
          <a:p>
            <a:endParaRPr lang="hr-H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sklopu projekta s PD „Orlova </a:t>
            </a:r>
            <a:r>
              <a:rPr lang="hr-H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stina</a:t>
            </a: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 uz potporu Ministarstva regionalnog razvoja i fondova Europske unije, uredili smo poučnu stazu u općini </a:t>
            </a:r>
            <a:r>
              <a:rPr lang="hr-H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Runovići</a:t>
            </a:r>
            <a:endParaRPr lang="hr-H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8" y="955361"/>
            <a:ext cx="5719665" cy="5249495"/>
          </a:xfrm>
        </p:spPr>
      </p:pic>
    </p:spTree>
    <p:extLst>
      <p:ext uri="{BB962C8B-B14F-4D97-AF65-F5344CB8AC3E}">
        <p14:creationId xmlns:p14="http://schemas.microsoft.com/office/powerpoint/2010/main" val="10566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6490" y="973668"/>
            <a:ext cx="9309877" cy="706964"/>
          </a:xfrm>
        </p:spPr>
        <p:txBody>
          <a:bodyPr/>
          <a:lstStyle/>
          <a:p>
            <a:r>
              <a:rPr lang="hr-HR" b="1" dirty="0" smtClean="0"/>
              <a:t>  Poslastica za kraj – </a:t>
            </a:r>
            <a:r>
              <a:rPr lang="hr-HR" b="1" dirty="0" err="1" smtClean="0"/>
              <a:t>ferata</a:t>
            </a:r>
            <a:r>
              <a:rPr lang="hr-HR" b="1" dirty="0" smtClean="0"/>
              <a:t> u </a:t>
            </a:r>
            <a:r>
              <a:rPr lang="hr-HR" b="1" dirty="0" err="1" smtClean="0"/>
              <a:t>Ričicama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5274" y="2174033"/>
            <a:ext cx="9234164" cy="4209661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/>
              <a:t>Više od dvadeset zahtjevnih akcija tijekom pola godine odrađeno je u </a:t>
            </a:r>
            <a:r>
              <a:rPr lang="hr-HR" b="1" dirty="0" err="1" smtClean="0"/>
              <a:t>Ričicama</a:t>
            </a:r>
            <a:r>
              <a:rPr lang="hr-HR" b="1" dirty="0" smtClean="0"/>
              <a:t>.</a:t>
            </a:r>
          </a:p>
          <a:p>
            <a:pPr marL="0" indent="0">
              <a:buNone/>
            </a:pPr>
            <a:r>
              <a:rPr lang="hr-HR" b="1" dirty="0" err="1" smtClean="0"/>
              <a:t>Ferata</a:t>
            </a:r>
            <a:r>
              <a:rPr lang="hr-HR" b="1" dirty="0" smtClean="0"/>
              <a:t> će uskoro biti gotova i otvorena za posjetitelje.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822441"/>
            <a:ext cx="4207810" cy="256125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211">
            <a:off x="2784688" y="3022045"/>
            <a:ext cx="2423708" cy="34178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30" y="3192191"/>
            <a:ext cx="2721396" cy="29547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99" y="3685592"/>
            <a:ext cx="3565560" cy="269810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261">
            <a:off x="9715891" y="1504605"/>
            <a:ext cx="2316411" cy="26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Još malo…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Kontakti s različitim institucijama, udrugama, školama i organizacijama -dogovorili različite suradnje i u idućoj godini</a:t>
            </a:r>
          </a:p>
          <a:p>
            <a:endParaRPr lang="hr-H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Povećali smo medijsku vidljivost Društva - članci, izjave i TV prilozi u medijima vezanih za aktivnosti HPD-a „Imotski”</a:t>
            </a:r>
          </a:p>
          <a:p>
            <a:endParaRPr lang="hr-H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4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01520" y="2509520"/>
            <a:ext cx="7762240" cy="1513840"/>
          </a:xfrm>
        </p:spPr>
        <p:txBody>
          <a:bodyPr>
            <a:noAutofit/>
          </a:bodyPr>
          <a:lstStyle/>
          <a:p>
            <a:r>
              <a:rPr lang="hr-H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pažnji! </a:t>
            </a:r>
            <a:r>
              <a:rPr lang="hr-HR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hr-H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endParaRPr lang="hr-H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7583"/>
            <a:ext cx="1940560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lvHpkndat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40150" y="328295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39520" y="609600"/>
            <a:ext cx="8331200" cy="1320800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HPD „Imotski” trenutno broji </a:t>
            </a:r>
            <a:r>
              <a:rPr lang="hr-HR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216</a:t>
            </a:r>
            <a:r>
              <a:rPr lang="hr-H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članova</a:t>
            </a:r>
            <a:b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(27 više u odnosu na prošlu godinu)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23" y="2643304"/>
            <a:ext cx="6736703" cy="3804148"/>
          </a:xfrm>
        </p:spPr>
      </p:pic>
    </p:spTree>
    <p:extLst>
      <p:ext uri="{BB962C8B-B14F-4D97-AF65-F5344CB8AC3E}">
        <p14:creationId xmlns:p14="http://schemas.microsoft.com/office/powerpoint/2010/main" val="28158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06286" y="774441"/>
            <a:ext cx="8610081" cy="906191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Pohodili smo memorijale, skupove, planinarili diljem Hrvatske, susjedne BiH, ali i europskim planinama i vrhovima…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286">
            <a:off x="350415" y="2477597"/>
            <a:ext cx="3384252" cy="2274477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62" y="2439830"/>
            <a:ext cx="4279257" cy="242820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249">
            <a:off x="1180633" y="4332497"/>
            <a:ext cx="3145401" cy="202713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936" y="3290359"/>
            <a:ext cx="2458800" cy="315535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72" y="4114273"/>
            <a:ext cx="3706093" cy="233143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73" y="2155715"/>
            <a:ext cx="3743324" cy="20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3731" y="279918"/>
            <a:ext cx="11010122" cy="1345682"/>
          </a:xfrm>
        </p:spPr>
        <p:txBody>
          <a:bodyPr>
            <a:normAutofit fontScale="90000"/>
          </a:bodyPr>
          <a:lstStyle/>
          <a:p>
            <a:r>
              <a:rPr lang="hr-HR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/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Nije sve u hodanju, ima nešto i u školovanju 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hr-HR" dirty="0" smtClean="0">
                <a:solidFill>
                  <a:schemeClr val="bg1"/>
                </a:solidFill>
              </a:rPr>
              <a:t/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sz="1800" dirty="0" smtClean="0">
                <a:solidFill>
                  <a:schemeClr val="bg1"/>
                </a:solidFill>
              </a:rPr>
              <a:t/>
            </a:r>
            <a:br>
              <a:rPr lang="hr-HR" sz="1800" dirty="0" smtClean="0">
                <a:solidFill>
                  <a:schemeClr val="bg1"/>
                </a:solidFill>
              </a:rPr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u="sng" dirty="0" smtClean="0"/>
              <a:t/>
            </a:r>
            <a:br>
              <a:rPr lang="hr-HR" sz="1800" u="sng" dirty="0" smtClean="0"/>
            </a:br>
            <a:r>
              <a:rPr lang="hr-HR" sz="2200" b="1" dirty="0" smtClean="0">
                <a:solidFill>
                  <a:schemeClr val="tx1"/>
                </a:solidFill>
              </a:rPr>
              <a:t>1 vodič A standarda – Mateo </a:t>
            </a:r>
            <a:r>
              <a:rPr lang="hr-HR" sz="2200" b="1" dirty="0" err="1" smtClean="0">
                <a:solidFill>
                  <a:schemeClr val="tx1"/>
                </a:solidFill>
              </a:rPr>
              <a:t>Maras</a:t>
            </a:r>
            <a:r>
              <a:rPr lang="hr-HR" sz="2200" b="1" dirty="0" smtClean="0">
                <a:solidFill>
                  <a:schemeClr val="tx1"/>
                </a:solidFill>
              </a:rPr>
              <a:t/>
            </a:r>
            <a:br>
              <a:rPr lang="hr-HR" sz="2200" b="1" dirty="0" smtClean="0">
                <a:solidFill>
                  <a:schemeClr val="tx1"/>
                </a:solidFill>
              </a:rPr>
            </a:br>
            <a:r>
              <a:rPr lang="hr-HR" sz="2200" b="1" dirty="0" smtClean="0">
                <a:solidFill>
                  <a:schemeClr val="tx1"/>
                </a:solidFill>
              </a:rPr>
              <a:t/>
            </a:r>
            <a:br>
              <a:rPr lang="hr-HR" sz="2200" b="1" dirty="0" smtClean="0">
                <a:solidFill>
                  <a:schemeClr val="tx1"/>
                </a:solidFill>
              </a:rPr>
            </a:br>
            <a:r>
              <a:rPr lang="hr-HR" sz="2200" b="1" dirty="0" smtClean="0">
                <a:solidFill>
                  <a:schemeClr val="tx1"/>
                </a:solidFill>
              </a:rPr>
              <a:t>2 </a:t>
            </a:r>
            <a:r>
              <a:rPr lang="hr-HR" sz="2200" b="1" dirty="0" err="1" smtClean="0">
                <a:solidFill>
                  <a:schemeClr val="tx1"/>
                </a:solidFill>
              </a:rPr>
              <a:t>markacista</a:t>
            </a:r>
            <a:r>
              <a:rPr lang="hr-HR" sz="2200" b="1" dirty="0">
                <a:solidFill>
                  <a:schemeClr val="tx1"/>
                </a:solidFill>
              </a:rPr>
              <a:t> </a:t>
            </a:r>
            <a:r>
              <a:rPr lang="hr-HR" sz="2200" b="1" dirty="0" smtClean="0">
                <a:solidFill>
                  <a:schemeClr val="tx1"/>
                </a:solidFill>
              </a:rPr>
              <a:t>– Josipa Rimac </a:t>
            </a:r>
            <a:r>
              <a:rPr lang="hr-HR" sz="2200" b="1" dirty="0" err="1" smtClean="0">
                <a:solidFill>
                  <a:schemeClr val="tx1"/>
                </a:solidFill>
              </a:rPr>
              <a:t>Vlajčić</a:t>
            </a:r>
            <a:r>
              <a:rPr lang="hr-HR" sz="2200" b="1" dirty="0" smtClean="0">
                <a:solidFill>
                  <a:schemeClr val="tx1"/>
                </a:solidFill>
              </a:rPr>
              <a:t> i </a:t>
            </a:r>
            <a:br>
              <a:rPr lang="hr-HR" sz="2200" b="1" dirty="0" smtClean="0">
                <a:solidFill>
                  <a:schemeClr val="tx1"/>
                </a:solidFill>
              </a:rPr>
            </a:br>
            <a:r>
              <a:rPr lang="hr-HR" sz="2200" b="1" dirty="0" smtClean="0">
                <a:solidFill>
                  <a:schemeClr val="tx1"/>
                </a:solidFill>
              </a:rPr>
              <a:t>Nikola Budimir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93" y="2024742"/>
            <a:ext cx="3545634" cy="4469365"/>
          </a:xfrm>
        </p:spPr>
      </p:pic>
      <p:pic>
        <p:nvPicPr>
          <p:cNvPr id="1026" name="Picture 2" descr="Opis fotografije nije dostupan.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88" y="3615075"/>
            <a:ext cx="4954553" cy="258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36710" y="1147664"/>
            <a:ext cx="7137292" cy="244255"/>
          </a:xfrm>
        </p:spPr>
        <p:txBody>
          <a:bodyPr>
            <a:noAutofit/>
          </a:bodyPr>
          <a:lstStyle/>
          <a:p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spješno završena </a:t>
            </a:r>
            <a:r>
              <a:rPr lang="hr-HR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Opća planinarska škola</a:t>
            </a:r>
            <a:r>
              <a:rPr lang="hr-HR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r-HR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Društvo je bogatije za 20 novih članova tj. diplomiranih planinara.</a:t>
            </a:r>
            <a:br>
              <a:rPr lang="hr-H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Voditelji ovogodišnje škole bili su Anamarija </a:t>
            </a:r>
            <a:r>
              <a:rPr lang="hr-H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Eljuga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Ante Buljan.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4" y="2341985"/>
            <a:ext cx="6337430" cy="3909525"/>
          </a:xfrm>
        </p:spPr>
      </p:pic>
    </p:spTree>
    <p:extLst>
      <p:ext uri="{BB962C8B-B14F-4D97-AF65-F5344CB8AC3E}">
        <p14:creationId xmlns:p14="http://schemas.microsoft.com/office/powerpoint/2010/main" val="28569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1682" y="961053"/>
            <a:ext cx="3928407" cy="2467947"/>
          </a:xfrm>
        </p:spPr>
        <p:txBody>
          <a:bodyPr>
            <a:norm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MARKACISTIČKA SEKCIJA HPD-a „Imotski”</a:t>
            </a:r>
            <a:b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65110" y="3177073"/>
            <a:ext cx="4973217" cy="2617237"/>
          </a:xfrm>
        </p:spPr>
        <p:txBody>
          <a:bodyPr>
            <a:no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Jozo Šimić novi je pročelnik </a:t>
            </a:r>
            <a:r>
              <a:rPr lang="hr-H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Markacističke</a:t>
            </a:r>
            <a:r>
              <a:rPr lang="hr-H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sekcije</a:t>
            </a:r>
          </a:p>
          <a:p>
            <a:r>
              <a:rPr lang="hr-H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Ostali članovi: </a:t>
            </a:r>
          </a:p>
          <a:p>
            <a:r>
              <a:rPr lang="hr-H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Josipa Rimac </a:t>
            </a:r>
            <a:r>
              <a:rPr lang="hr-H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Vlajčić</a:t>
            </a:r>
            <a:r>
              <a:rPr lang="hr-H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Nikola Budimir i Slaven Maršić</a:t>
            </a:r>
            <a:endParaRPr lang="hr-H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Rezervirano mjesto slik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r="23404"/>
          <a:stretch>
            <a:fillRect/>
          </a:stretch>
        </p:blipFill>
        <p:spPr>
          <a:xfrm>
            <a:off x="6945540" y="438538"/>
            <a:ext cx="4176550" cy="5934269"/>
          </a:xfrm>
          <a:prstGeom prst="roundRect">
            <a:avLst>
              <a:gd name="adj" fmla="val 0"/>
            </a:avLst>
          </a:prstGeom>
        </p:spPr>
      </p:pic>
      <p:sp>
        <p:nvSpPr>
          <p:cNvPr id="6" name="Rezervirano mjesto slike 2"/>
          <p:cNvSpPr txBox="1">
            <a:spLocks/>
          </p:cNvSpPr>
          <p:nvPr/>
        </p:nvSpPr>
        <p:spPr>
          <a:xfrm>
            <a:off x="6700270" y="12954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09556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9838" y="970384"/>
            <a:ext cx="8668138" cy="485192"/>
          </a:xfrm>
        </p:spPr>
        <p:txBody>
          <a:bodyPr/>
          <a:lstStyle/>
          <a:p>
            <a:r>
              <a:rPr lang="hr-HR" sz="3200" b="1" dirty="0" smtClean="0"/>
              <a:t>Odrađene radne akcije – čišćenja i markiranja (više u izvješću </a:t>
            </a:r>
            <a:r>
              <a:rPr lang="hr-HR" sz="3200" b="1" dirty="0" err="1" smtClean="0"/>
              <a:t>Markacističke</a:t>
            </a:r>
            <a:r>
              <a:rPr lang="hr-HR" sz="3200" b="1" dirty="0" smtClean="0"/>
              <a:t> sekcije)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54954" y="2379306"/>
            <a:ext cx="10284376" cy="1884784"/>
          </a:xfrm>
        </p:spPr>
        <p:txBody>
          <a:bodyPr>
            <a:normAutofit/>
          </a:bodyPr>
          <a:lstStyle/>
          <a:p>
            <a:r>
              <a:rPr lang="hr-HR" dirty="0" smtClean="0"/>
              <a:t>Akcije čišćenja i markiranja </a:t>
            </a:r>
            <a:r>
              <a:rPr lang="hr-HR" smtClean="0"/>
              <a:t>na Biokovu</a:t>
            </a:r>
            <a:endParaRPr lang="hr-HR" dirty="0" smtClean="0"/>
          </a:p>
          <a:p>
            <a:r>
              <a:rPr lang="hr-HR" dirty="0" smtClean="0"/>
              <a:t>Pripreme</a:t>
            </a:r>
            <a:r>
              <a:rPr lang="hr-HR" dirty="0" smtClean="0"/>
              <a:t>, čišćenje staze i popravci u </a:t>
            </a:r>
            <a:r>
              <a:rPr lang="hr-HR" dirty="0" err="1" smtClean="0"/>
              <a:t>Badnjevicama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32" y="3789647"/>
            <a:ext cx="1900820" cy="27431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17" y="3799261"/>
            <a:ext cx="4065091" cy="27239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08" y="3809440"/>
            <a:ext cx="2050217" cy="272340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49" y="3799545"/>
            <a:ext cx="2124424" cy="27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11772</TotalTime>
  <Words>351</Words>
  <Application>Microsoft Office PowerPoint</Application>
  <PresentationFormat>Široki zaslon</PresentationFormat>
  <Paragraphs>41</Paragraphs>
  <Slides>23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Wingdings</vt:lpstr>
      <vt:lpstr>Wingdings 3</vt:lpstr>
      <vt:lpstr>Soba za sastanke za ion</vt:lpstr>
      <vt:lpstr>HPD „Imotski”</vt:lpstr>
      <vt:lpstr>DNEVNI RED</vt:lpstr>
      <vt:lpstr>PowerPoint prezentacija</vt:lpstr>
      <vt:lpstr>HPD „Imotski” trenutno broji 216 članova (27 više u odnosu na prošlu godinu)</vt:lpstr>
      <vt:lpstr> Pohodili smo memorijale, skupove, planinarili diljem Hrvatske, susjedne BiH, ali i europskim planinama i vrhovima… </vt:lpstr>
      <vt:lpstr>         Nije sve u hodanju, ima nešto i u školovanju     1 vodič A standarda – Mateo Maras  2 markacista – Josipa Rimac Vlajčić i  Nikola Budimir</vt:lpstr>
      <vt:lpstr>Uspješno završena 13. Opća planinarska škola. Društvo je bogatije za 20 novih članova tj. diplomiranih planinara. Voditelji ovogodišnje škole bili su Anamarija Eljuga i Ante Buljan.</vt:lpstr>
      <vt:lpstr>MARKACISTIČKA SEKCIJA HPD-a „Imotski” </vt:lpstr>
      <vt:lpstr>Odrađene radne akcije – čišćenja i markiranja (više u izvješću Markacističke sekcije)</vt:lpstr>
      <vt:lpstr>Bili smo (dobri) domaćini stotinama planinara na Sv. Juri i Badnjevicama (više u izvješću Izletničke sekcije)</vt:lpstr>
      <vt:lpstr>Istraživalo se i spuštalo u brojne jame i špilje (više u izvješću Speleološkog odsjeka)</vt:lpstr>
      <vt:lpstr>             Dva dana prije Božića,  okitili smo bor u Crvenom jezeru</vt:lpstr>
      <vt:lpstr>Humanitarna akcija  „Planinarimo srcem” na Kaocima</vt:lpstr>
      <vt:lpstr>Planinarska sekcija OŠ „Zmijavci” i HPD-a „Imotski”</vt:lpstr>
      <vt:lpstr>Ekološka akcija čišćenja imotskih jezera i rijeke Vrljike u suradnji s JU „More i krš”, TZ „Imota” i Hrvatskim šumama</vt:lpstr>
      <vt:lpstr>Zajedno s PK „Gojzerice” brali smo zelje, planinarili i učili o ljekovitim biljkama</vt:lpstr>
      <vt:lpstr>Tradicionalno volonterski pomažemo Triathlon klubu Imotski na utrci Blue-Red-Green</vt:lpstr>
      <vt:lpstr>Sudjelovali smo na trail utrci u Cisti Velikoj kao volonteri i kao natjecatelji </vt:lpstr>
      <vt:lpstr>Sudjelovanje naših članica na radnoj akciji izrade bivka „Runolista Kuća” s PD Cincar</vt:lpstr>
      <vt:lpstr>Staza Andrijice Šimića u Runoviću</vt:lpstr>
      <vt:lpstr>  Poslastica za kraj – ferata u Ričicama</vt:lpstr>
      <vt:lpstr>Još malo…</vt:lpstr>
      <vt:lpstr>Hvala na pažnji!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 „Imotski”</dc:title>
  <dc:creator>Josipa</dc:creator>
  <cp:lastModifiedBy>Josipa</cp:lastModifiedBy>
  <cp:revision>208</cp:revision>
  <dcterms:created xsi:type="dcterms:W3CDTF">2022-12-12T09:23:55Z</dcterms:created>
  <dcterms:modified xsi:type="dcterms:W3CDTF">2024-12-08T13:41:24Z</dcterms:modified>
</cp:coreProperties>
</file>