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8" r:id="rId3"/>
    <p:sldId id="257" r:id="rId4"/>
    <p:sldId id="288" r:id="rId5"/>
    <p:sldId id="309" r:id="rId6"/>
    <p:sldId id="310" r:id="rId7"/>
    <p:sldId id="291" r:id="rId8"/>
    <p:sldId id="284" r:id="rId9"/>
    <p:sldId id="286" r:id="rId10"/>
    <p:sldId id="281" r:id="rId11"/>
    <p:sldId id="270" r:id="rId12"/>
    <p:sldId id="274" r:id="rId13"/>
    <p:sldId id="297" r:id="rId14"/>
    <p:sldId id="268" r:id="rId15"/>
    <p:sldId id="271" r:id="rId16"/>
    <p:sldId id="272" r:id="rId17"/>
    <p:sldId id="301" r:id="rId18"/>
    <p:sldId id="303" r:id="rId19"/>
    <p:sldId id="277" r:id="rId20"/>
    <p:sldId id="282" r:id="rId21"/>
    <p:sldId id="302" r:id="rId22"/>
    <p:sldId id="289" r:id="rId23"/>
    <p:sldId id="306" r:id="rId24"/>
    <p:sldId id="299" r:id="rId25"/>
    <p:sldId id="300" r:id="rId26"/>
    <p:sldId id="304" r:id="rId27"/>
    <p:sldId id="305" r:id="rId28"/>
    <p:sldId id="307" r:id="rId29"/>
    <p:sldId id="311" r:id="rId30"/>
    <p:sldId id="298" r:id="rId31"/>
    <p:sldId id="295" r:id="rId32"/>
    <p:sldId id="29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-90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instagram.com/hpdimotski?igshid=MzMyNGUyNmU2YQ" TargetMode="Externa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3999" y="2404534"/>
            <a:ext cx="7750003" cy="1646302"/>
          </a:xfrm>
        </p:spPr>
        <p:txBody>
          <a:bodyPr/>
          <a:lstStyle/>
          <a:p>
            <a:r>
              <a:rPr lang="hr-HR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HPD „Imotski”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33870" y="4050836"/>
            <a:ext cx="7720290" cy="1151084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Redovna godišnja skupština</a:t>
            </a:r>
          </a:p>
          <a:p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 prosinca 2023. POU Imotski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60" y="670560"/>
            <a:ext cx="2306320" cy="18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514350"/>
            <a:ext cx="3854528" cy="1278466"/>
          </a:xfrm>
        </p:spPr>
        <p:txBody>
          <a:bodyPr>
            <a:normAutofit/>
          </a:bodyPr>
          <a:lstStyle/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CAMINO IMOTA</a:t>
            </a:r>
            <a:r>
              <a:rPr lang="hr-HR" sz="3200" dirty="0"/>
              <a:t/>
            </a:r>
            <a:br>
              <a:rPr lang="hr-HR" sz="3200" dirty="0"/>
            </a:br>
            <a:endParaRPr lang="hr-HR" sz="3200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77334" y="1991361"/>
            <a:ext cx="3854528" cy="3370158"/>
          </a:xfrm>
        </p:spPr>
        <p:txBody>
          <a:bodyPr>
            <a:normAutofit fontScale="85000" lnSpcReduction="20000"/>
          </a:bodyPr>
          <a:lstStyle/>
          <a:p>
            <a:r>
              <a:rPr lang="hr-HR" sz="29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Članovi HPD-a „Imotski sudjelovali su i na ovogodišnjem </a:t>
            </a:r>
            <a:r>
              <a:rPr lang="hr-HR" sz="29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Caminu</a:t>
            </a:r>
            <a:r>
              <a:rPr lang="hr-HR" sz="29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kao hodočasnici.</a:t>
            </a:r>
          </a:p>
          <a:p>
            <a:endParaRPr lang="hr-HR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29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proljeće su naši članovi u nekoliko akcija prošli i markirali cijelu </a:t>
            </a:r>
            <a:r>
              <a:rPr lang="hr-HR" sz="29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Camino</a:t>
            </a:r>
            <a:r>
              <a:rPr lang="hr-HR" sz="29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stazu.</a:t>
            </a:r>
          </a:p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3" y="575093"/>
            <a:ext cx="4513262" cy="5406189"/>
          </a:xfr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9977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933450"/>
            <a:ext cx="3854528" cy="1843620"/>
          </a:xfrm>
        </p:spPr>
        <p:txBody>
          <a:bodyPr>
            <a:normAutofit fontScale="90000"/>
          </a:bodyPr>
          <a:lstStyle/>
          <a:p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Poučne table na </a:t>
            </a:r>
            <a:r>
              <a:rPr lang="hr-H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Lokvičićkim</a:t>
            </a:r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jezerima</a:t>
            </a:r>
            <a:b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77334" y="2524125"/>
            <a:ext cx="3854528" cy="2837393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Postavljene poučne table na </a:t>
            </a:r>
            <a:r>
              <a:rPr lang="hr-H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Lokvičićkim</a:t>
            </a: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jezerima u suradnji s </a:t>
            </a:r>
            <a:r>
              <a:rPr lang="hr-H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Geoparkom</a:t>
            </a: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„Biokovo-Imotska jezera” i TZ „</a:t>
            </a:r>
            <a:r>
              <a:rPr lang="hr-H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Imota</a:t>
            </a: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30" y="409240"/>
            <a:ext cx="4487863" cy="3304539"/>
          </a:xfrm>
          <a:ln w="57150">
            <a:solidFill>
              <a:schemeClr val="tx1">
                <a:lumMod val="95000"/>
                <a:lumOff val="5000"/>
                <a:alpha val="14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w="114300" prst="hardEdge"/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140" y="3190876"/>
            <a:ext cx="4571999" cy="329565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6651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0075"/>
            <a:ext cx="8596668" cy="1320800"/>
          </a:xfrm>
        </p:spPr>
        <p:txBody>
          <a:bodyPr>
            <a:noAutofit/>
          </a:bodyPr>
          <a:lstStyle/>
          <a:p>
            <a:r>
              <a:rPr lang="hr-H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Poučne table o povijesti Šumarije Imotski</a:t>
            </a: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Sudjelovali smo u izradi poučnih tabli u park šumi „Gaj” i time uspješno ostvarili suradnju s Hrvatskim šumama - Ispostavom Imotski 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92" y="2759380"/>
            <a:ext cx="5772149" cy="3634422"/>
          </a:xfrm>
        </p:spPr>
      </p:pic>
    </p:spTree>
    <p:extLst>
      <p:ext uri="{BB962C8B-B14F-4D97-AF65-F5344CB8AC3E}">
        <p14:creationId xmlns:p14="http://schemas.microsoft.com/office/powerpoint/2010/main" val="2527410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1296" y="4791806"/>
            <a:ext cx="8733366" cy="809625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0070C0"/>
                </a:solidFill>
              </a:rPr>
              <a:t>Dobrovoljna akcija darivanja krvi u prostorijama Crvenog križa</a:t>
            </a:r>
          </a:p>
        </p:txBody>
      </p:sp>
      <p:pic>
        <p:nvPicPr>
          <p:cNvPr id="14" name="Rezervirano mjesto slike 1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b="6565"/>
          <a:stretch>
            <a:fillRect/>
          </a:stretch>
        </p:blipFill>
        <p:spPr>
          <a:xfrm>
            <a:off x="867905" y="847724"/>
            <a:ext cx="7927384" cy="3581401"/>
          </a:xfr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85813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BADNJEVICE – USKRSNI PONEDJELJAK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hr-HR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Više od 250 sudionika na izletu kroz kanjon </a:t>
            </a:r>
            <a:r>
              <a:rPr lang="hr-HR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Badnjevice</a:t>
            </a:r>
            <a:r>
              <a:rPr lang="hr-HR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b="10242"/>
          <a:stretch>
            <a:fillRect/>
          </a:stretch>
        </p:blipFill>
        <p:spPr>
          <a:xfrm>
            <a:off x="677334" y="533400"/>
            <a:ext cx="8596668" cy="3845718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7248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8175" y="3638550"/>
            <a:ext cx="8635826" cy="600075"/>
          </a:xfrm>
        </p:spPr>
        <p:txBody>
          <a:bodyPr>
            <a:noAutofit/>
          </a:bodyPr>
          <a:lstStyle/>
          <a:p>
            <a:r>
              <a:rPr lang="hr-H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NOĆNI USPON NA SV. JURU - BIOKOVO</a:t>
            </a:r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6" b="10676"/>
          <a:stretch>
            <a:fillRect/>
          </a:stretch>
        </p:blipFill>
        <p:spPr>
          <a:xfrm>
            <a:off x="686656" y="382554"/>
            <a:ext cx="6857143" cy="3106292"/>
          </a:xfrm>
          <a:solidFill>
            <a:srgbClr val="0070C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  <a:effectLst>
            <a:softEdge rad="0"/>
          </a:effectLst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09574" y="4538034"/>
            <a:ext cx="7296151" cy="1434141"/>
          </a:xfrm>
        </p:spPr>
        <p:txBody>
          <a:bodyPr>
            <a:noAutofit/>
          </a:bodyPr>
          <a:lstStyle/>
          <a:p>
            <a:r>
              <a:rPr lang="hr-HR" sz="2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Premda smo se pripremali i organizirali za ovaj izlet i zaprimili veliki broj prijava (preko 200), izlet smo morali odgoditi zbog loših vremenskih uvjeta, najavljene kiše i oluje.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938" y="199281"/>
            <a:ext cx="3641270" cy="6369001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533175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7675" y="381000"/>
            <a:ext cx="8416752" cy="2819400"/>
          </a:xfrm>
        </p:spPr>
        <p:txBody>
          <a:bodyPr>
            <a:normAutofit fontScale="90000"/>
          </a:bodyPr>
          <a:lstStyle/>
          <a:p>
            <a:r>
              <a:rPr lang="hr-HR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Humanitarna akcija na blagdan Sv. Stipana - </a:t>
            </a:r>
            <a:r>
              <a:rPr lang="hr-HR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Kaoci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suradnji s Generali osiguranjem i našim članom </a:t>
            </a:r>
            <a:br>
              <a:rPr lang="hr-HR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Ivanom Ikom </a:t>
            </a:r>
            <a:r>
              <a:rPr lang="hr-HR" sz="2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Ćapinom</a:t>
            </a:r>
            <a:r>
              <a:rPr lang="hr-HR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Ekonomskom školom Imotski </a:t>
            </a:r>
            <a:br>
              <a:rPr lang="hr-HR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donirali smo novac za tri učenice slabijeg </a:t>
            </a:r>
            <a:br>
              <a:rPr lang="hr-HR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imovinskog stanja u humanitarnoj akciji „Planinarimo srcem”.  </a:t>
            </a:r>
            <a:r>
              <a:rPr lang="hr-HR" sz="2200" dirty="0">
                <a:solidFill>
                  <a:srgbClr val="0070C0"/>
                </a:solidFill>
              </a:rPr>
              <a:t/>
            </a:r>
            <a:br>
              <a:rPr lang="hr-HR" sz="2200" dirty="0">
                <a:solidFill>
                  <a:srgbClr val="0070C0"/>
                </a:solidFill>
              </a:rPr>
            </a:br>
            <a:r>
              <a:rPr lang="hr-HR" sz="2200" dirty="0"/>
              <a:t/>
            </a:r>
            <a:br>
              <a:rPr lang="hr-HR" sz="2200" dirty="0"/>
            </a:br>
            <a:r>
              <a:rPr lang="hr-HR" sz="2200" dirty="0"/>
              <a:t/>
            </a:r>
            <a:br>
              <a:rPr lang="hr-HR" sz="2200" dirty="0"/>
            </a:br>
            <a:r>
              <a:rPr lang="hr-HR" sz="2200" dirty="0"/>
              <a:t/>
            </a:r>
            <a:br>
              <a:rPr lang="hr-HR" sz="2200" dirty="0"/>
            </a:br>
            <a:r>
              <a:rPr lang="hr-HR" sz="2200" dirty="0"/>
              <a:t/>
            </a:r>
            <a:br>
              <a:rPr lang="hr-HR" sz="2200" dirty="0"/>
            </a:br>
            <a:r>
              <a:rPr lang="hr-HR" sz="2200" dirty="0"/>
              <a:t/>
            </a:r>
            <a:br>
              <a:rPr lang="hr-HR" sz="2200" dirty="0"/>
            </a:b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/>
              <a:t/>
            </a:r>
            <a:br>
              <a:rPr lang="hr-HR" sz="2000" dirty="0"/>
            </a:br>
            <a:endParaRPr lang="hr-HR" sz="20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17" y="381000"/>
            <a:ext cx="3545877" cy="5870510"/>
          </a:xfrm>
        </p:spPr>
      </p:pic>
    </p:spTree>
    <p:extLst>
      <p:ext uri="{BB962C8B-B14F-4D97-AF65-F5344CB8AC3E}">
        <p14:creationId xmlns:p14="http://schemas.microsoft.com/office/powerpoint/2010/main" val="2535854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99641" y="4986578"/>
            <a:ext cx="8454325" cy="847725"/>
          </a:xfrm>
        </p:spPr>
        <p:txBody>
          <a:bodyPr>
            <a:noAutofit/>
          </a:bodyPr>
          <a:lstStyle/>
          <a:p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Akcija spuštanja vina u Crveno jezero 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suradnji </a:t>
            </a:r>
            <a:b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udrugom „Cvit razgovora”</a:t>
            </a:r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214"/>
          <a:stretch>
            <a:fillRect/>
          </a:stretch>
        </p:blipFill>
        <p:spPr>
          <a:xfrm>
            <a:off x="1133475" y="899278"/>
            <a:ext cx="7877175" cy="3589136"/>
          </a:xfrm>
          <a:ln w="38100">
            <a:solidFill>
              <a:schemeClr val="bg2">
                <a:lumMod val="10000"/>
              </a:schemeClr>
            </a:solidFill>
          </a:ln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14350" y="6629400"/>
            <a:ext cx="10067926" cy="1543050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1550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Planinarska sekcija OŠ „</a:t>
            </a:r>
            <a:r>
              <a:rPr lang="hr-H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Zmijavci</a:t>
            </a: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i OŠ „</a:t>
            </a:r>
            <a:r>
              <a:rPr lang="hr-H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Zagvozd</a:t>
            </a: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6" b="10676"/>
          <a:stretch>
            <a:fillRect/>
          </a:stretch>
        </p:blipFill>
        <p:spPr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9040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Ekološka akcija čišćenja imotskih jezera i rijeke </a:t>
            </a:r>
            <a:r>
              <a:rPr lang="hr-H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Vrljike</a:t>
            </a: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suradnji s JU „More i krš” i TZ „</a:t>
            </a:r>
            <a:r>
              <a:rPr lang="hr-H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Imota</a:t>
            </a: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5" y="2566307"/>
            <a:ext cx="4383725" cy="2923910"/>
          </a:xfrm>
          <a:ln w="38100">
            <a:solidFill>
              <a:schemeClr val="tx1"/>
            </a:solidFill>
          </a:ln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2143902"/>
            <a:ext cx="5930015" cy="395527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542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DNEVNI RED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2" r="-3832"/>
          <a:stretch/>
        </p:blipFill>
        <p:spPr>
          <a:xfrm>
            <a:off x="3273295" y="460310"/>
            <a:ext cx="5656101" cy="5926384"/>
          </a:xfrm>
          <a:effectLst>
            <a:innerShdw blurRad="114300">
              <a:prstClr val="black"/>
            </a:inn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15420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5749" y="1859797"/>
            <a:ext cx="6466237" cy="1323684"/>
          </a:xfrm>
        </p:spPr>
        <p:txBody>
          <a:bodyPr>
            <a:normAutofit fontScale="90000"/>
          </a:bodyPr>
          <a:lstStyle/>
          <a:p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ove godine, u duhu prijateljstva i suradnje,</a:t>
            </a:r>
            <a:b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članovi HPD-a „Imotski” volonterski pomogli </a:t>
            </a:r>
            <a:b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Triathlon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klubu „Imotski” u organizaciji </a:t>
            </a:r>
            <a:b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BlueRedGreen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Triatlon 2023. </a:t>
            </a:r>
            <a:r>
              <a:rPr lang="hr-HR" sz="2400" dirty="0"/>
              <a:t/>
            </a:r>
            <a:br>
              <a:rPr lang="hr-HR" sz="2400" dirty="0"/>
            </a:br>
            <a:endParaRPr lang="hr-HR" sz="24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65" y="500977"/>
            <a:ext cx="3300270" cy="5778526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0093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084" y="4661114"/>
            <a:ext cx="9117595" cy="1104255"/>
          </a:xfrm>
        </p:spPr>
        <p:txBody>
          <a:bodyPr>
            <a:normAutofit/>
          </a:bodyPr>
          <a:lstStyle/>
          <a:p>
            <a:r>
              <a:rPr lang="hr-HR" b="1" dirty="0"/>
              <a:t>Donacija HPD-u „Prenj 1933.” </a:t>
            </a:r>
            <a:r>
              <a:rPr lang="hr-HR" b="1" dirty="0" smtClean="0"/>
              <a:t>iz Mostara za </a:t>
            </a:r>
            <a:r>
              <a:rPr lang="hr-HR" b="1" dirty="0"/>
              <a:t>planinarsko sklonište na </a:t>
            </a:r>
            <a:r>
              <a:rPr lang="hr-HR" b="1" dirty="0" smtClean="0"/>
              <a:t>Vršinama u Prenju. </a:t>
            </a:r>
            <a:endParaRPr lang="hr-HR" b="1" dirty="0"/>
          </a:p>
        </p:txBody>
      </p:sp>
      <p:pic>
        <p:nvPicPr>
          <p:cNvPr id="7" name="Rezervirano mjesto slik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r="4862"/>
          <a:stretch>
            <a:fillRect/>
          </a:stretch>
        </p:blipFill>
        <p:spPr>
          <a:xfrm>
            <a:off x="1144059" y="419100"/>
            <a:ext cx="8596668" cy="3845718"/>
          </a:xfrm>
          <a:ln w="3810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2086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480" y="609600"/>
            <a:ext cx="8227522" cy="782320"/>
          </a:xfrm>
        </p:spPr>
        <p:txBody>
          <a:bodyPr>
            <a:noAutofit/>
          </a:bodyPr>
          <a:lstStyle/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Uspješno završena </a:t>
            </a:r>
            <a:r>
              <a:rPr lang="hr-HR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Opća planinarska škola,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novih članova tj. diplomiranih planinara.</a:t>
            </a:r>
            <a:b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Voditeljice škole bile su Nera Brekalo i Tamara Odak Brekalo.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1" y="2109050"/>
            <a:ext cx="5316220" cy="4005999"/>
          </a:xfrm>
          <a:ln w="38100">
            <a:solidFill>
              <a:srgbClr val="002060"/>
            </a:solidFill>
          </a:ln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2760734"/>
            <a:ext cx="4857750" cy="3775923"/>
          </a:xfrm>
          <a:ln w="28575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6997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5780" y="4823926"/>
            <a:ext cx="8518221" cy="543411"/>
          </a:xfrm>
        </p:spPr>
        <p:txBody>
          <a:bodyPr>
            <a:normAutofit fontScale="90000"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Potpora Hrvatskim šumama za protupožarni put od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Kaoca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Sv. Jure - Biokovo</a:t>
            </a:r>
          </a:p>
        </p:txBody>
      </p:sp>
      <p:pic>
        <p:nvPicPr>
          <p:cNvPr id="7" name="Rezervirano mjesto slik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6" b="19466"/>
          <a:stretch>
            <a:fillRect/>
          </a:stretch>
        </p:blipFill>
        <p:spPr>
          <a:xfrm>
            <a:off x="677334" y="618685"/>
            <a:ext cx="8317377" cy="3720777"/>
          </a:xfrm>
          <a:ln w="3810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4706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Badnjevice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Uskrsni ponedjeljak i Sv. Jure - Noćni uspon u kalendaru akcija HPS-a za 2024.</a:t>
            </a:r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597159" y="280858"/>
            <a:ext cx="8596668" cy="3845718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hr-HR" sz="2000" b="1" dirty="0">
              <a:solidFill>
                <a:srgbClr val="0070C0"/>
              </a:solidFill>
            </a:endParaRPr>
          </a:p>
          <a:p>
            <a:r>
              <a:rPr lang="hr-HR" sz="3800" b="1" dirty="0">
                <a:solidFill>
                  <a:srgbClr val="0070C0"/>
                </a:solidFill>
              </a:rPr>
              <a:t>https://www.hps.hr/info/kalendar-akcija/</a:t>
            </a:r>
          </a:p>
        </p:txBody>
      </p:sp>
    </p:spTree>
    <p:extLst>
      <p:ext uri="{BB962C8B-B14F-4D97-AF65-F5344CB8AC3E}">
        <p14:creationId xmlns:p14="http://schemas.microsoft.com/office/powerpoint/2010/main" val="3357230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6670" y="4536831"/>
            <a:ext cx="8667332" cy="830507"/>
          </a:xfrm>
        </p:spPr>
        <p:txBody>
          <a:bodyPr>
            <a:normAutofit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Registru </a:t>
            </a:r>
            <a:r>
              <a:rPr lang="hr-H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planinarskih putova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HPS-a su i naše dvije staze: </a:t>
            </a:r>
            <a:r>
              <a:rPr lang="hr-HR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Lokvičićka</a:t>
            </a:r>
            <a:r>
              <a:rPr lang="hr-H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jezera i </a:t>
            </a:r>
            <a:r>
              <a:rPr lang="hr-HR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Badnjevice</a:t>
            </a:r>
            <a:endParaRPr lang="hr-HR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6" b="35956"/>
          <a:stretch>
            <a:fillRect/>
          </a:stretch>
        </p:blipFill>
        <p:spPr>
          <a:xfrm>
            <a:off x="406971" y="467981"/>
            <a:ext cx="7180456" cy="3212176"/>
          </a:xfrm>
          <a:ln w="38100">
            <a:solidFill>
              <a:schemeClr val="tx1"/>
            </a:solidFill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54" y="868031"/>
            <a:ext cx="5983213" cy="34026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3547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551" y="1374618"/>
            <a:ext cx="3419474" cy="2867026"/>
          </a:xfrm>
        </p:spPr>
        <p:txBody>
          <a:bodyPr>
            <a:normAutofit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HPD „Imotski” je kandidirao </a:t>
            </a:r>
            <a:r>
              <a:rPr lang="hr-H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Veljka Ujevića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izborima za tijela HPS-a, odnosno Sud časti HPS-a gdje je izabran za zamjenika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člana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ovog tijela.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 rot="20174599">
            <a:off x="677334" y="5367338"/>
            <a:ext cx="8596667" cy="674024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6" name="Rezervirano mjesto slike 5"/>
          <p:cNvSpPr>
            <a:spLocks noGrp="1"/>
          </p:cNvSpPr>
          <p:nvPr>
            <p:ph type="pic" idx="1"/>
          </p:nvPr>
        </p:nvSpPr>
        <p:spPr>
          <a:xfrm>
            <a:off x="10030884" y="1133475"/>
            <a:ext cx="8596668" cy="3845718"/>
          </a:xfrm>
        </p:spPr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698" y="495811"/>
            <a:ext cx="4498186" cy="5970902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90049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1974" y="381000"/>
            <a:ext cx="3486151" cy="4775636"/>
          </a:xfrm>
        </p:spPr>
        <p:txBody>
          <a:bodyPr>
            <a:normAutofit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Planinarima i planinarskim udrugama koje su se istaknule radom i doprinosom razvoju planinarstva Hrvatski planinarski savez od 1962. dodjeljuje svoja priznanja. To su </a:t>
            </a:r>
            <a:r>
              <a:rPr lang="hr-H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brončani, srebrni i zlatni znak te </a:t>
            </a:r>
            <a:r>
              <a:rPr lang="hr-HR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plaketa</a:t>
            </a:r>
            <a:r>
              <a:rPr lang="hr-H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HPS-a.</a:t>
            </a:r>
            <a:r>
              <a:rPr lang="hr-HR" dirty="0">
                <a:solidFill>
                  <a:srgbClr val="0070C0"/>
                </a:solidFill>
              </a:rPr>
              <a:t> </a:t>
            </a:r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5349701" y="381000"/>
            <a:ext cx="3584749" cy="575310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6184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</a:t>
            </a:r>
            <a:r>
              <a:rPr lang="hr-HR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Instagram</a:t>
            </a:r>
            <a:r>
              <a:rPr lang="hr-H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profil HPD-a „Imotski”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43075" y="5448300"/>
            <a:ext cx="9677400" cy="1276350"/>
          </a:xfrm>
        </p:spPr>
        <p:txBody>
          <a:bodyPr>
            <a:normAutofit/>
          </a:bodyPr>
          <a:lstStyle/>
          <a:p>
            <a:r>
              <a:rPr lang="hr-HR" sz="2000" b="1" dirty="0">
                <a:solidFill>
                  <a:srgbClr val="92D050"/>
                </a:solidFill>
                <a:hlinkClick r:id="rId2"/>
              </a:rPr>
              <a:t>https://instagram.com/hpdimotski?igshid=MzMyNGUyNmU2YQ</a:t>
            </a:r>
            <a:r>
              <a:rPr lang="hr-HR" sz="2000" b="1" dirty="0">
                <a:solidFill>
                  <a:srgbClr val="92D050"/>
                </a:solidFill>
              </a:rPr>
              <a:t>== </a:t>
            </a:r>
          </a:p>
        </p:txBody>
      </p:sp>
      <p:pic>
        <p:nvPicPr>
          <p:cNvPr id="11" name="Rezervirano mjesto slike 10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b="10993"/>
          <a:stretch>
            <a:fillRect/>
          </a:stretch>
        </p:blipFill>
        <p:spPr>
          <a:xfrm>
            <a:off x="677333" y="438150"/>
            <a:ext cx="8596668" cy="3845718"/>
          </a:xfrm>
        </p:spPr>
      </p:pic>
    </p:spTree>
    <p:extLst>
      <p:ext uri="{BB962C8B-B14F-4D97-AF65-F5344CB8AC3E}">
        <p14:creationId xmlns:p14="http://schemas.microsoft.com/office/powerpoint/2010/main" val="685732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36377" y="5586292"/>
            <a:ext cx="7199940" cy="184415"/>
          </a:xfrm>
        </p:spPr>
        <p:txBody>
          <a:bodyPr>
            <a:noAutofit/>
          </a:bodyPr>
          <a:lstStyle/>
          <a:p>
            <a:r>
              <a:rPr lang="hr-HR" sz="1800" dirty="0" smtClean="0">
                <a:solidFill>
                  <a:srgbClr val="FF0000"/>
                </a:solidFill>
              </a:rPr>
              <a:t>https</a:t>
            </a:r>
            <a:r>
              <a:rPr lang="hr-HR" sz="1800" dirty="0" smtClean="0">
                <a:solidFill>
                  <a:srgbClr val="FF0000"/>
                </a:solidFill>
              </a:rPr>
              <a:t>://hpd-imotski.hr</a:t>
            </a:r>
            <a:endParaRPr lang="hr-HR" sz="1800" dirty="0">
              <a:solidFill>
                <a:srgbClr val="FF0000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8" b="10578"/>
          <a:stretch>
            <a:fillRect/>
          </a:stretch>
        </p:blipFill>
        <p:spPr>
          <a:xfrm>
            <a:off x="677863" y="699247"/>
            <a:ext cx="9426575" cy="4472108"/>
          </a:xfrm>
        </p:spPr>
      </p:pic>
    </p:spTree>
    <p:extLst>
      <p:ext uri="{BB962C8B-B14F-4D97-AF65-F5344CB8AC3E}">
        <p14:creationId xmlns:p14="http://schemas.microsoft.com/office/powerpoint/2010/main" val="2305108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5400" b="1" dirty="0" smtClean="0">
                <a:solidFill>
                  <a:srgbClr val="FF0000"/>
                </a:solidFill>
              </a:rPr>
              <a:t>Izvješće o radu Društva </a:t>
            </a:r>
          </a:p>
          <a:p>
            <a:pPr algn="ctr"/>
            <a:r>
              <a:rPr lang="hr-HR" sz="5400" b="1" dirty="0">
                <a:solidFill>
                  <a:srgbClr val="FF0000"/>
                </a:solidFill>
              </a:rPr>
              <a:t>u</a:t>
            </a:r>
            <a:r>
              <a:rPr lang="hr-HR" sz="5400" b="1" dirty="0" smtClean="0">
                <a:solidFill>
                  <a:srgbClr val="FF0000"/>
                </a:solidFill>
              </a:rPr>
              <a:t> 2023. godini</a:t>
            </a:r>
            <a:endParaRPr lang="hr-HR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8069" y="272562"/>
            <a:ext cx="4677508" cy="4009291"/>
          </a:xfrm>
        </p:spPr>
        <p:txBody>
          <a:bodyPr>
            <a:noAutofit/>
          </a:bodyPr>
          <a:lstStyle/>
          <a:p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Kandidirali smo se za organizaciju </a:t>
            </a:r>
            <a:r>
              <a:rPr lang="hr-H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Dana planinara Hrvatske 2027. godine</a:t>
            </a:r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(proslava 100. godišnjice Društva)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38" y="1117113"/>
            <a:ext cx="4267200" cy="3470274"/>
          </a:xfrm>
        </p:spPr>
      </p:pic>
    </p:spTree>
    <p:extLst>
      <p:ext uri="{BB962C8B-B14F-4D97-AF65-F5344CB8AC3E}">
        <p14:creationId xmlns:p14="http://schemas.microsoft.com/office/powerpoint/2010/main" val="471903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Još malo…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Kontakti s različitim institucijama, udrugama, školama i organizacijama -dogovorili različite suradnje </a:t>
            </a:r>
          </a:p>
          <a:p>
            <a:endParaRPr lang="hr-HR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Desetci članaka, izjava i Tv priloga u medijima vezanih za aktivnosti HPD-a „Imotski”</a:t>
            </a:r>
          </a:p>
          <a:p>
            <a:endParaRPr lang="hr-HR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Planirana je i Božićna humanitarna akcija, 26. prosinca 2023. na </a:t>
            </a:r>
            <a:r>
              <a:rPr lang="hr-HR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Kaoce</a:t>
            </a:r>
            <a:r>
              <a:rPr lang="hr-H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Biokovo</a:t>
            </a:r>
          </a:p>
        </p:txBody>
      </p:sp>
    </p:spTree>
    <p:extLst>
      <p:ext uri="{BB962C8B-B14F-4D97-AF65-F5344CB8AC3E}">
        <p14:creationId xmlns:p14="http://schemas.microsoft.com/office/powerpoint/2010/main" val="539423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01520" y="2509520"/>
            <a:ext cx="7762240" cy="1513840"/>
          </a:xfrm>
        </p:spPr>
        <p:txBody>
          <a:bodyPr>
            <a:noAutofit/>
          </a:bodyPr>
          <a:lstStyle/>
          <a:p>
            <a:r>
              <a:rPr lang="hr-H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pažnji! </a:t>
            </a:r>
            <a:r>
              <a:rPr lang="hr-HR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r>
              <a:rPr lang="hr-H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endParaRPr lang="hr-H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7583"/>
            <a:ext cx="1940560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7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39520" y="609600"/>
            <a:ext cx="8331200" cy="1320800"/>
          </a:xfrm>
        </p:spPr>
        <p:txBody>
          <a:bodyPr>
            <a:normAutofit/>
          </a:bodyPr>
          <a:lstStyle/>
          <a:p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HPD „Imotski” trenutno broji </a:t>
            </a:r>
            <a:r>
              <a:rPr lang="hr-H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</a:t>
            </a:r>
            <a:r>
              <a:rPr lang="hr-H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članova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78" y="1839478"/>
            <a:ext cx="7731041" cy="3286437"/>
          </a:xfrm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1586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HPD „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Imotski”ove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godine slavi 40 godina kontinuiranog djelovanja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" y="2332695"/>
            <a:ext cx="6736004" cy="3764342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90" y="2176584"/>
            <a:ext cx="5085666" cy="284583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131000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Naši članovi su se penjali diljem Hrvatske, BiH, Crne Gore, Slovenije…</a:t>
            </a:r>
            <a:b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Brojimo i 5 alpskih uspona sa zastavom HPD-a „Imotski”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3" y="3095593"/>
            <a:ext cx="2791396" cy="2103437"/>
          </a:xfrm>
          <a:ln w="28575">
            <a:solidFill>
              <a:schemeClr val="tx1"/>
            </a:solidFill>
          </a:ln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58" y="4226357"/>
            <a:ext cx="3130713" cy="14679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77" y="2772334"/>
            <a:ext cx="2717799" cy="15456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093">
            <a:off x="6559783" y="4123767"/>
            <a:ext cx="2709192" cy="212709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595">
            <a:off x="5930254" y="2610392"/>
            <a:ext cx="2996495" cy="18694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473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5745" y="3048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protekloj godini članovi HPD-a „Imotski” sudjelovali su na </a:t>
            </a:r>
            <a:r>
              <a:rPr lang="hr-H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raznim </a:t>
            </a:r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tečajevima.</a:t>
            </a:r>
            <a:r>
              <a:rPr lang="hr-H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Rezultat: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2200" b="1" dirty="0"/>
              <a:t>3 nova vodiča A standarda </a:t>
            </a:r>
            <a:r>
              <a:rPr lang="hr-HR" sz="2200" b="1" dirty="0">
                <a:solidFill>
                  <a:srgbClr val="0070C0"/>
                </a:solidFill>
              </a:rPr>
              <a:t>(Anamarija </a:t>
            </a:r>
            <a:r>
              <a:rPr lang="hr-HR" sz="2200" b="1" dirty="0" err="1">
                <a:solidFill>
                  <a:srgbClr val="0070C0"/>
                </a:solidFill>
              </a:rPr>
              <a:t>Eljuga</a:t>
            </a:r>
            <a:r>
              <a:rPr lang="hr-HR" sz="2200" b="1" dirty="0">
                <a:solidFill>
                  <a:srgbClr val="0070C0"/>
                </a:solidFill>
              </a:rPr>
              <a:t>, Ante Buljan i Jozo Šimić)</a:t>
            </a:r>
            <a:br>
              <a:rPr lang="hr-HR" sz="2200" b="1" dirty="0">
                <a:solidFill>
                  <a:srgbClr val="0070C0"/>
                </a:solidFill>
              </a:rPr>
            </a:br>
            <a:r>
              <a:rPr lang="hr-HR" sz="2200" b="1" dirty="0"/>
              <a:t>2 vodiča pripravnika </a:t>
            </a:r>
            <a:r>
              <a:rPr lang="hr-HR" sz="2200" b="1" dirty="0">
                <a:solidFill>
                  <a:srgbClr val="0070C0"/>
                </a:solidFill>
              </a:rPr>
              <a:t>(Marija Tonković i Mateo </a:t>
            </a:r>
            <a:r>
              <a:rPr lang="hr-HR" sz="2200" b="1" dirty="0" err="1">
                <a:solidFill>
                  <a:srgbClr val="0070C0"/>
                </a:solidFill>
              </a:rPr>
              <a:t>Maras</a:t>
            </a:r>
            <a:r>
              <a:rPr lang="hr-HR" sz="2200" b="1" dirty="0">
                <a:solidFill>
                  <a:srgbClr val="0070C0"/>
                </a:solidFill>
              </a:rPr>
              <a:t>)</a:t>
            </a:r>
            <a:br>
              <a:rPr lang="hr-HR" sz="2200" b="1" dirty="0">
                <a:solidFill>
                  <a:srgbClr val="0070C0"/>
                </a:solidFill>
              </a:rPr>
            </a:br>
            <a:r>
              <a:rPr lang="hr-HR" sz="2200" b="1" dirty="0"/>
              <a:t>2 </a:t>
            </a:r>
            <a:r>
              <a:rPr lang="hr-HR" sz="2200" b="1" dirty="0" err="1"/>
              <a:t>markacista</a:t>
            </a:r>
            <a:r>
              <a:rPr lang="hr-HR" sz="2200" b="1" dirty="0"/>
              <a:t> </a:t>
            </a:r>
            <a:r>
              <a:rPr lang="hr-HR" sz="2200" b="1" dirty="0">
                <a:solidFill>
                  <a:srgbClr val="0070C0"/>
                </a:solidFill>
              </a:rPr>
              <a:t>(Marija </a:t>
            </a:r>
            <a:r>
              <a:rPr lang="hr-HR" sz="2200" b="1" dirty="0" err="1">
                <a:solidFill>
                  <a:srgbClr val="0070C0"/>
                </a:solidFill>
              </a:rPr>
              <a:t>Ćapin</a:t>
            </a:r>
            <a:r>
              <a:rPr lang="hr-HR" sz="2200" b="1" dirty="0">
                <a:solidFill>
                  <a:srgbClr val="0070C0"/>
                </a:solidFill>
              </a:rPr>
              <a:t> Tonković i Jozo Šimić)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92" y="3068001"/>
            <a:ext cx="3781954" cy="2688267"/>
          </a:xfrm>
          <a:noFill/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Rezervirano mjesto sadržaja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60" y="3638052"/>
            <a:ext cx="3751540" cy="2689718"/>
          </a:xfrm>
          <a:ln w="285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794664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MARKACISTIČKA SEKCIJA HPD-a „Imotski”</a:t>
            </a:r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5" b="18795"/>
          <a:stretch>
            <a:fillRect/>
          </a:stretch>
        </p:blipFill>
        <p:spPr>
          <a:xfrm>
            <a:off x="979982" y="663821"/>
            <a:ext cx="8173138" cy="3656252"/>
          </a:xfrm>
          <a:ln w="28575">
            <a:solidFill>
              <a:schemeClr val="tx1">
                <a:lumMod val="85000"/>
                <a:lumOff val="15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Društvo je bogatije za još dva nova </a:t>
            </a:r>
            <a:r>
              <a:rPr lang="hr-HR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markacista</a:t>
            </a: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Marija </a:t>
            </a:r>
            <a:r>
              <a:rPr lang="hr-HR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Ćapin</a:t>
            </a:r>
            <a:r>
              <a:rPr lang="hr-H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Tonković preuzima ulogu pročelnice sekcije.  </a:t>
            </a:r>
          </a:p>
        </p:txBody>
      </p:sp>
    </p:spTree>
    <p:extLst>
      <p:ext uri="{BB962C8B-B14F-4D97-AF65-F5344CB8AC3E}">
        <p14:creationId xmlns:p14="http://schemas.microsoft.com/office/powerpoint/2010/main" val="3095564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50009" y="240456"/>
            <a:ext cx="8971491" cy="2771775"/>
          </a:xfrm>
        </p:spPr>
        <p:txBody>
          <a:bodyPr>
            <a:noAutofit/>
          </a:bodyPr>
          <a:lstStyle/>
          <a:p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Izvrsna suradnja i sponzorstva TZ „</a:t>
            </a:r>
            <a:r>
              <a:rPr lang="hr-H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Imota</a:t>
            </a: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400" dirty="0"/>
              <a:t/>
            </a:r>
            <a:br>
              <a:rPr lang="hr-HR" sz="2400" dirty="0"/>
            </a:b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Potpisan ugovor za 2023. i 2024. o financiranju i održavanju     </a:t>
            </a:r>
            <a:r>
              <a:rPr lang="hr-H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Camino</a:t>
            </a: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staze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Poučna staza </a:t>
            </a:r>
            <a:r>
              <a:rPr lang="hr-H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Andrijice</a:t>
            </a: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Šimića u </a:t>
            </a:r>
            <a:r>
              <a:rPr lang="hr-H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Runoviću</a:t>
            </a: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hr-H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Ferata</a:t>
            </a:r>
            <a:r>
              <a:rPr lang="hr-H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hr-H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Ričicama</a:t>
            </a:r>
            <a:r>
              <a:rPr lang="hr-HR" sz="2400" dirty="0">
                <a:solidFill>
                  <a:srgbClr val="0070C0"/>
                </a:solidFill>
              </a:rPr>
              <a:t/>
            </a:r>
            <a:br>
              <a:rPr lang="hr-HR" sz="2400" dirty="0">
                <a:solidFill>
                  <a:srgbClr val="0070C0"/>
                </a:solidFill>
              </a:rPr>
            </a:br>
            <a:endParaRPr lang="hr-HR" sz="2400" dirty="0">
              <a:solidFill>
                <a:srgbClr val="0070C0"/>
              </a:solidFill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56" y="3103790"/>
            <a:ext cx="5240972" cy="3067050"/>
          </a:xfrm>
        </p:spPr>
      </p:pic>
    </p:spTree>
    <p:extLst>
      <p:ext uri="{BB962C8B-B14F-4D97-AF65-F5344CB8AC3E}">
        <p14:creationId xmlns:p14="http://schemas.microsoft.com/office/powerpoint/2010/main" val="30911902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5784</TotalTime>
  <Words>491</Words>
  <Application>Microsoft Office PowerPoint</Application>
  <PresentationFormat>Custom</PresentationFormat>
  <Paragraphs>50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Faseta</vt:lpstr>
      <vt:lpstr>HPD „Imotski”</vt:lpstr>
      <vt:lpstr>DNEVNI RED</vt:lpstr>
      <vt:lpstr>PowerPoint Presentation</vt:lpstr>
      <vt:lpstr>HPD „Imotski” trenutno broji 189 članova</vt:lpstr>
      <vt:lpstr>HPD „Imotski”ove godine slavi 40 godina kontinuiranog djelovanja</vt:lpstr>
      <vt:lpstr>Naši članovi su se penjali diljem Hrvatske, BiH, Crne Gore, Slovenije… Brojimo i 5 alpskih uspona sa zastavom HPD-a „Imotski” </vt:lpstr>
      <vt:lpstr>U protekloj godini članovi HPD-a „Imotski” sudjelovali su na raznim tečajevima.  Rezultat:  3 nova vodiča A standarda (Anamarija Eljuga, Ante Buljan i Jozo Šimić) 2 vodiča pripravnika (Marija Tonković i Mateo Maras) 2 markacista (Marija Ćapin Tonković i Jozo Šimić) </vt:lpstr>
      <vt:lpstr>MARKACISTIČKA SEKCIJA HPD-a „Imotski”</vt:lpstr>
      <vt:lpstr>Izvrsna suradnja i sponzorstva TZ „Imota”  1. Potpisan ugovor za 2023. i 2024. o financiranju i održavanju     Camino staze  2. Poučna staza Andrijice Šimića u Runoviću  3. Ferata u Ričicama </vt:lpstr>
      <vt:lpstr>CAMINO IMOTA </vt:lpstr>
      <vt:lpstr>Poučne table na Lokvičićkim jezerima </vt:lpstr>
      <vt:lpstr>Poučne table o povijesti Šumarije Imotski  Sudjelovali smo u izradi poučnih tabli u park šumi „Gaj” i time uspješno ostvarili suradnju s Hrvatskim šumama - Ispostavom Imotski </vt:lpstr>
      <vt:lpstr>Dobrovoljna akcija darivanja krvi u prostorijama Crvenog križa</vt:lpstr>
      <vt:lpstr>BADNJEVICE – USKRSNI PONEDJELJAK</vt:lpstr>
      <vt:lpstr>NOĆNI USPON NA SV. JURU - BIOKOVO</vt:lpstr>
      <vt:lpstr> Humanitarna akcija na blagdan Sv. Stipana - Kaoci   U suradnji s Generali osiguranjem i našim članom  Ivanom Ikom Ćapinom te Ekonomskom školom Imotski  donirali smo novac za tri učenice slabijeg  imovinskog stanja u humanitarnoj akciji „Planinarimo srcem”.          </vt:lpstr>
      <vt:lpstr>Akcija spuštanja vina u Crveno jezero u suradnji  s udrugom „Cvit razgovora”</vt:lpstr>
      <vt:lpstr>Planinarska sekcija OŠ „Zmijavci” i OŠ „Zagvozd”</vt:lpstr>
      <vt:lpstr>Ekološka akcija čišćenja imotskih jezera i rijeke Vrljike u suradnji s JU „More i krš” i TZ „Imota”</vt:lpstr>
      <vt:lpstr>I ove godine, u duhu prijateljstva i suradnje, članovi HPD-a „Imotski” volonterski pomogli  Triathlon klubu „Imotski” u organizaciji  BlueRedGreen Triatlon 2023.  </vt:lpstr>
      <vt:lpstr>Donacija HPD-u „Prenj 1933.” iz Mostara za planinarsko sklonište na Vršinama u Prenju. </vt:lpstr>
      <vt:lpstr>Uspješno završena 12. Opća planinarska škola, 14 novih članova tj. diplomiranih planinara.  Voditeljice škole bile su Nera Brekalo i Tamara Odak Brekalo.</vt:lpstr>
      <vt:lpstr>  Potpora Hrvatskim šumama za protupožarni put od Kaoca do Sv. Jure - Biokovo</vt:lpstr>
      <vt:lpstr>Badnjevice – Uskrsni ponedjeljak i Sv. Jure - Noćni uspon u kalendaru akcija HPS-a za 2024.</vt:lpstr>
      <vt:lpstr>U Registru planinarskih putova HPS-a su i naše dvije staze: Lokvičićka jezera i Badnjevice</vt:lpstr>
      <vt:lpstr>HPD „Imotski” je kandidirao Veljka Ujevića na izborima za tijela HPS-a, odnosno Sud časti HPS-a gdje je izabran za zamjenika člana ovog tijela.</vt:lpstr>
      <vt:lpstr>Planinarima i planinarskim udrugama koje su se istaknule radom i doprinosom razvoju planinarstva Hrvatski planinarski savez od 1962. dodjeljuje svoja priznanja. To su brončani, srebrni i zlatni znak te plaketa HPS-a. </vt:lpstr>
      <vt:lpstr>Novi Instagram profil HPD-a „Imotski”</vt:lpstr>
      <vt:lpstr>PowerPoint Presentation</vt:lpstr>
      <vt:lpstr>Kandidirali smo se za organizaciju Dana planinara Hrvatske 2027. godine (proslava 100. godišnjice Društva)</vt:lpstr>
      <vt:lpstr>Još malo…</vt:lpstr>
      <vt:lpstr>Hvala na pažnji! 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 „Imotski”</dc:title>
  <dc:creator>Josipa</dc:creator>
  <cp:lastModifiedBy>Josip Vukosav</cp:lastModifiedBy>
  <cp:revision>140</cp:revision>
  <dcterms:created xsi:type="dcterms:W3CDTF">2022-12-12T09:23:55Z</dcterms:created>
  <dcterms:modified xsi:type="dcterms:W3CDTF">2023-12-19T13:12:28Z</dcterms:modified>
</cp:coreProperties>
</file>