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88825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14" y="-18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hr-HR" sz="1800" b="0" strike="noStrike" spc="-1">
                <a:solidFill>
                  <a:srgbClr val="164B4F"/>
                </a:solidFill>
                <a:latin typeface="Euphemia"/>
              </a:rPr>
              <a:t>Kliknite za premještanje slajda</a:t>
            </a: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hr-HR" sz="2000" b="0" strike="noStrike" spc="-1">
                <a:latin typeface="Arial"/>
              </a:rPr>
              <a:t>Kliknite za uređivanje formata bilješki</a:t>
            </a:r>
          </a:p>
        </p:txBody>
      </p:sp>
      <p:sp>
        <p:nvSpPr>
          <p:cNvPr id="8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hr-HR" sz="1400" b="0" strike="noStrike" spc="-1">
                <a:latin typeface="Times New Roman"/>
              </a:rPr>
              <a:t>&lt;zaglavlje&gt;</a:t>
            </a:r>
          </a:p>
        </p:txBody>
      </p:sp>
      <p:sp>
        <p:nvSpPr>
          <p:cNvPr id="87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hr-HR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r>
              <a:rPr lang="hr-HR" sz="1400" b="0" strike="noStrike" spc="-1">
                <a:latin typeface="Times New Roman"/>
              </a:rPr>
              <a:t>&lt;datum/vrijeme&gt;</a:t>
            </a:r>
          </a:p>
        </p:txBody>
      </p:sp>
      <p:sp>
        <p:nvSpPr>
          <p:cNvPr id="88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hr-HR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hr-HR" sz="1400" b="0" strike="noStrike" spc="-1">
                <a:latin typeface="Times New Roman"/>
              </a:rPr>
              <a:t>&lt;podnožje&gt;</a:t>
            </a:r>
          </a:p>
        </p:txBody>
      </p:sp>
      <p:sp>
        <p:nvSpPr>
          <p:cNvPr id="89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hr-HR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fld id="{20058B12-A054-4CA8-84B8-5B26B0F9D5FF}" type="slidenum">
              <a:rPr lang="hr-HR" sz="1400" b="0" strike="noStrike" spc="-1">
                <a:latin typeface="Times New Roman"/>
              </a:rPr>
              <a:t>‹#›</a:t>
            </a:fld>
            <a:endParaRPr lang="hr-H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7189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ln w="0">
            <a:noFill/>
          </a:ln>
        </p:spPr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hr-HR" sz="20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hr-H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73BA7BD-1FCF-4B50-BB4A-DA8B953F06B3}" type="slidenum">
              <a:rPr lang="hr-H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hr-H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680" y="685800"/>
            <a:ext cx="6092640" cy="3428640"/>
          </a:xfrm>
          <a:prstGeom prst="rect">
            <a:avLst/>
          </a:prstGeom>
          <a:ln w="0">
            <a:noFill/>
          </a:ln>
        </p:spPr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16000" indent="0">
              <a:buNone/>
            </a:pPr>
            <a:endParaRPr lang="hr-HR" sz="2000" b="0" strike="noStrike" spc="-1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lang="hr-HR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B0DCC08-AEC3-4EDA-84A0-E815614F375B}" type="slidenum">
              <a:rPr lang="hr-H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hr-HR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ED87C19-7592-41BA-A865-0085E020D54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293840" y="380880"/>
            <a:ext cx="96008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r-HR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1293840" y="1676520"/>
            <a:ext cx="9600840" cy="214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531"/>
              </a:spcBef>
              <a:buNone/>
            </a:pPr>
            <a:endParaRPr lang="hr-HR" sz="2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1293840" y="4024800"/>
            <a:ext cx="9600840" cy="214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531"/>
              </a:spcBef>
              <a:buNone/>
            </a:pPr>
            <a:endParaRPr lang="hr-HR" sz="2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E25B54D-DF1A-40B4-A1AE-F39A1A5ACFA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293840" y="380880"/>
            <a:ext cx="96008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r-HR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1293840" y="1676520"/>
            <a:ext cx="4685040" cy="214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531"/>
              </a:spcBef>
              <a:buNone/>
            </a:pPr>
            <a:endParaRPr lang="hr-HR" sz="2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13600" y="1676520"/>
            <a:ext cx="4685040" cy="214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531"/>
              </a:spcBef>
              <a:buNone/>
            </a:pPr>
            <a:endParaRPr lang="hr-HR" sz="2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1293840" y="4024800"/>
            <a:ext cx="4685040" cy="214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531"/>
              </a:spcBef>
              <a:buNone/>
            </a:pPr>
            <a:endParaRPr lang="hr-HR" sz="2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13600" y="4024800"/>
            <a:ext cx="4685040" cy="214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531"/>
              </a:spcBef>
              <a:buNone/>
            </a:pPr>
            <a:endParaRPr lang="hr-HR" sz="2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6AA83B2-FFB0-43E4-83A6-6CF7087B9252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293840" y="380880"/>
            <a:ext cx="96008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r-HR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1293840" y="1676520"/>
            <a:ext cx="3091320" cy="214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531"/>
              </a:spcBef>
              <a:buNone/>
            </a:pPr>
            <a:endParaRPr lang="hr-HR" sz="2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539960" y="1676520"/>
            <a:ext cx="3091320" cy="214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531"/>
              </a:spcBef>
              <a:buNone/>
            </a:pPr>
            <a:endParaRPr lang="hr-HR" sz="2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7786440" y="1676520"/>
            <a:ext cx="3091320" cy="214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531"/>
              </a:spcBef>
              <a:buNone/>
            </a:pPr>
            <a:endParaRPr lang="hr-HR" sz="2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1293840" y="4024800"/>
            <a:ext cx="3091320" cy="214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531"/>
              </a:spcBef>
              <a:buNone/>
            </a:pPr>
            <a:endParaRPr lang="hr-HR" sz="2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539960" y="4024800"/>
            <a:ext cx="3091320" cy="214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531"/>
              </a:spcBef>
              <a:buNone/>
            </a:pPr>
            <a:endParaRPr lang="hr-HR" sz="2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7786440" y="4024800"/>
            <a:ext cx="3091320" cy="214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531"/>
              </a:spcBef>
              <a:buNone/>
            </a:pPr>
            <a:endParaRPr lang="hr-HR" sz="2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109EAF0-EAC3-4745-A664-88C564CDA61A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0F33B8E-E3F5-4A5E-9B82-2FBFE2E2FF1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293840" y="380880"/>
            <a:ext cx="96008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r-HR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1293840" y="1676520"/>
            <a:ext cx="9600840" cy="449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DF78808-9DF0-4BAF-9D6E-BE226A5C507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293840" y="380880"/>
            <a:ext cx="96008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r-HR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1293840" y="1676520"/>
            <a:ext cx="9600840" cy="449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531"/>
              </a:spcBef>
              <a:buNone/>
            </a:pPr>
            <a:endParaRPr lang="hr-HR" sz="2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AD2D7D1-3C7C-4CA9-99FE-33BBB105F20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293840" y="380880"/>
            <a:ext cx="96008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r-HR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1293840" y="1676520"/>
            <a:ext cx="4685040" cy="449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531"/>
              </a:spcBef>
              <a:buNone/>
            </a:pPr>
            <a:endParaRPr lang="hr-HR" sz="2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6213600" y="1676520"/>
            <a:ext cx="4685040" cy="449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531"/>
              </a:spcBef>
              <a:buNone/>
            </a:pPr>
            <a:endParaRPr lang="hr-HR" sz="2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F1F247B-BBA9-4592-8BB0-67114ABC1E5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293840" y="380880"/>
            <a:ext cx="96008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r-HR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7E3424B-517E-402E-B8A8-F18075BE07E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1293840" y="380880"/>
            <a:ext cx="96008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5B89489-FB8B-4F24-BC02-EAFE321DB2C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293840" y="380880"/>
            <a:ext cx="96008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r-HR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1293840" y="1676520"/>
            <a:ext cx="4685040" cy="214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531"/>
              </a:spcBef>
              <a:buNone/>
            </a:pPr>
            <a:endParaRPr lang="hr-HR" sz="2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13600" y="1676520"/>
            <a:ext cx="4685040" cy="449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531"/>
              </a:spcBef>
              <a:buNone/>
            </a:pPr>
            <a:endParaRPr lang="hr-HR" sz="2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1293840" y="4024800"/>
            <a:ext cx="4685040" cy="214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531"/>
              </a:spcBef>
              <a:buNone/>
            </a:pPr>
            <a:endParaRPr lang="hr-HR" sz="2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28796A7-9CA7-4E49-ACB1-7BCDC8904DF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293840" y="380880"/>
            <a:ext cx="96008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r-HR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1293840" y="1676520"/>
            <a:ext cx="9600840" cy="449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7EF8267-E26E-48AA-B941-8178C92699BB}" type="slidenum">
              <a:t>‹#›</a:t>
            </a:fld>
            <a:endParaRPr/>
          </a:p>
        </p:txBody>
      </p:sp>
      <p:sp>
        <p:nvSpPr>
          <p:cNvPr id="2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293840" y="380880"/>
            <a:ext cx="96008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r-HR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1293840" y="1676520"/>
            <a:ext cx="4685040" cy="449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531"/>
              </a:spcBef>
              <a:buNone/>
            </a:pPr>
            <a:endParaRPr lang="hr-HR" sz="2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13600" y="1676520"/>
            <a:ext cx="4685040" cy="214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531"/>
              </a:spcBef>
              <a:buNone/>
            </a:pPr>
            <a:endParaRPr lang="hr-HR" sz="2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213600" y="4024800"/>
            <a:ext cx="4685040" cy="214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531"/>
              </a:spcBef>
              <a:buNone/>
            </a:pPr>
            <a:endParaRPr lang="hr-HR" sz="2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FF7E7A8-A310-49CC-9954-5B8C8551300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293840" y="380880"/>
            <a:ext cx="96008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r-HR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1293840" y="1676520"/>
            <a:ext cx="4685040" cy="214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531"/>
              </a:spcBef>
              <a:buNone/>
            </a:pPr>
            <a:endParaRPr lang="hr-HR" sz="2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13600" y="1676520"/>
            <a:ext cx="4685040" cy="214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531"/>
              </a:spcBef>
              <a:buNone/>
            </a:pPr>
            <a:endParaRPr lang="hr-HR" sz="2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1293840" y="4024800"/>
            <a:ext cx="9600840" cy="214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531"/>
              </a:spcBef>
              <a:buNone/>
            </a:pPr>
            <a:endParaRPr lang="hr-HR" sz="2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B364B45-308E-40ED-A7EF-43DADB0939F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293840" y="380880"/>
            <a:ext cx="96008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r-HR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1293840" y="1676520"/>
            <a:ext cx="9600840" cy="214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531"/>
              </a:spcBef>
              <a:buNone/>
            </a:pPr>
            <a:endParaRPr lang="hr-HR" sz="2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1293840" y="4024800"/>
            <a:ext cx="9600840" cy="214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531"/>
              </a:spcBef>
              <a:buNone/>
            </a:pPr>
            <a:endParaRPr lang="hr-HR" sz="2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1F992C4-74BD-47DB-B792-0C27AAE94AE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293840" y="380880"/>
            <a:ext cx="96008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r-HR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1293840" y="1676520"/>
            <a:ext cx="4685040" cy="214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531"/>
              </a:spcBef>
              <a:buNone/>
            </a:pPr>
            <a:endParaRPr lang="hr-HR" sz="2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6213600" y="1676520"/>
            <a:ext cx="4685040" cy="214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531"/>
              </a:spcBef>
              <a:buNone/>
            </a:pPr>
            <a:endParaRPr lang="hr-HR" sz="2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1293840" y="4024800"/>
            <a:ext cx="4685040" cy="214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531"/>
              </a:spcBef>
              <a:buNone/>
            </a:pPr>
            <a:endParaRPr lang="hr-HR" sz="2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6213600" y="4024800"/>
            <a:ext cx="4685040" cy="214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531"/>
              </a:spcBef>
              <a:buNone/>
            </a:pPr>
            <a:endParaRPr lang="hr-HR" sz="2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F07A7CA-F44F-4D4E-A340-141259803579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293840" y="380880"/>
            <a:ext cx="96008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r-HR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1293840" y="1676520"/>
            <a:ext cx="3091320" cy="214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531"/>
              </a:spcBef>
              <a:buNone/>
            </a:pPr>
            <a:endParaRPr lang="hr-HR" sz="2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4539960" y="1676520"/>
            <a:ext cx="3091320" cy="214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531"/>
              </a:spcBef>
              <a:buNone/>
            </a:pPr>
            <a:endParaRPr lang="hr-HR" sz="2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7786440" y="1676520"/>
            <a:ext cx="3091320" cy="214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531"/>
              </a:spcBef>
              <a:buNone/>
            </a:pPr>
            <a:endParaRPr lang="hr-HR" sz="2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1293840" y="4024800"/>
            <a:ext cx="3091320" cy="214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531"/>
              </a:spcBef>
              <a:buNone/>
            </a:pPr>
            <a:endParaRPr lang="hr-HR" sz="2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4539960" y="4024800"/>
            <a:ext cx="3091320" cy="214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531"/>
              </a:spcBef>
              <a:buNone/>
            </a:pPr>
            <a:endParaRPr lang="hr-HR" sz="2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7786440" y="4024800"/>
            <a:ext cx="3091320" cy="214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531"/>
              </a:spcBef>
              <a:buNone/>
            </a:pPr>
            <a:endParaRPr lang="hr-HR" sz="2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171251E-164E-4D12-AC55-A1033EABEE68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293840" y="380880"/>
            <a:ext cx="96008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r-HR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1293840" y="1676520"/>
            <a:ext cx="9600840" cy="449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531"/>
              </a:spcBef>
              <a:buNone/>
            </a:pPr>
            <a:endParaRPr lang="hr-HR" sz="2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097A3CA-3939-4156-AC44-2FB8DF0CC14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293840" y="380880"/>
            <a:ext cx="96008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r-HR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1293840" y="1676520"/>
            <a:ext cx="4685040" cy="449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531"/>
              </a:spcBef>
              <a:buNone/>
            </a:pPr>
            <a:endParaRPr lang="hr-HR" sz="2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13600" y="1676520"/>
            <a:ext cx="4685040" cy="449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531"/>
              </a:spcBef>
              <a:buNone/>
            </a:pPr>
            <a:endParaRPr lang="hr-HR" sz="2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A8C72FB-3F9D-47F4-8AA8-F3C8E965B9F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293840" y="380880"/>
            <a:ext cx="96008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r-HR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3A44B26-40E2-4715-A57D-3598D58FE1B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1293840" y="380880"/>
            <a:ext cx="96008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3CA6984-4FAD-40D0-99D8-DEA2AE57A61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293840" y="380880"/>
            <a:ext cx="96008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r-HR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1293840" y="1676520"/>
            <a:ext cx="4685040" cy="214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531"/>
              </a:spcBef>
              <a:buNone/>
            </a:pPr>
            <a:endParaRPr lang="hr-HR" sz="2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13600" y="1676520"/>
            <a:ext cx="4685040" cy="449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531"/>
              </a:spcBef>
              <a:buNone/>
            </a:pPr>
            <a:endParaRPr lang="hr-HR" sz="2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1293840" y="4024800"/>
            <a:ext cx="4685040" cy="214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531"/>
              </a:spcBef>
              <a:buNone/>
            </a:pPr>
            <a:endParaRPr lang="hr-HR" sz="2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54295A4-67BE-4720-B7C7-465DF6E2553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293840" y="380880"/>
            <a:ext cx="96008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r-HR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1293840" y="1676520"/>
            <a:ext cx="4685040" cy="4495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531"/>
              </a:spcBef>
              <a:buNone/>
            </a:pPr>
            <a:endParaRPr lang="hr-HR" sz="2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13600" y="1676520"/>
            <a:ext cx="4685040" cy="214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531"/>
              </a:spcBef>
              <a:buNone/>
            </a:pPr>
            <a:endParaRPr lang="hr-HR" sz="2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13600" y="4024800"/>
            <a:ext cx="4685040" cy="214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531"/>
              </a:spcBef>
              <a:buNone/>
            </a:pPr>
            <a:endParaRPr lang="hr-HR" sz="2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5FFFF60-D09F-4E4A-A7A7-7E5E1D56A2F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293840" y="380880"/>
            <a:ext cx="96008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hr-HR" sz="18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1293840" y="1676520"/>
            <a:ext cx="4685040" cy="214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531"/>
              </a:spcBef>
              <a:buNone/>
            </a:pPr>
            <a:endParaRPr lang="hr-HR" sz="2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13600" y="1676520"/>
            <a:ext cx="4685040" cy="214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531"/>
              </a:spcBef>
              <a:buNone/>
            </a:pPr>
            <a:endParaRPr lang="hr-HR" sz="2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1293840" y="4024800"/>
            <a:ext cx="9600840" cy="2144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531"/>
              </a:spcBef>
              <a:buNone/>
            </a:pPr>
            <a:endParaRPr lang="hr-HR" sz="2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3E902D0-EF16-49D0-B994-6D162E3A545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6" hidden="1"/>
          <p:cNvSpPr/>
          <p:nvPr/>
        </p:nvSpPr>
        <p:spPr>
          <a:xfrm>
            <a:off x="836640" y="0"/>
            <a:ext cx="11351880" cy="6857640"/>
          </a:xfrm>
          <a:prstGeom prst="rect">
            <a:avLst/>
          </a:prstGeom>
          <a:gradFill rotWithShape="0">
            <a:gsLst>
              <a:gs pos="0">
                <a:srgbClr val="FFFFFF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93840" y="990720"/>
            <a:ext cx="8457840" cy="3200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hr-HR" sz="6000" b="0" strike="noStrike" spc="-1">
                <a:solidFill>
                  <a:srgbClr val="164B4F"/>
                </a:solidFill>
                <a:latin typeface="Euphemia"/>
              </a:rPr>
              <a:t>Kliknite da biste uredili stil naslova matrice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dt" idx="1"/>
          </p:nvPr>
        </p:nvSpPr>
        <p:spPr>
          <a:xfrm>
            <a:off x="1271880" y="6356520"/>
            <a:ext cx="2843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hr-HR" sz="1100" b="0" strike="noStrike" spc="-1">
                <a:solidFill>
                  <a:srgbClr val="1F696F"/>
                </a:solidFill>
                <a:latin typeface="Euphemia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hr-HR" sz="1100" b="0" strike="noStrike" spc="-1">
                <a:solidFill>
                  <a:srgbClr val="1F696F"/>
                </a:solidFill>
                <a:latin typeface="Euphemia"/>
              </a:rPr>
              <a:t>&lt;datum/vrijeme&gt;</a:t>
            </a:r>
            <a:endParaRPr lang="hr-HR" sz="1100" b="0" strike="noStrike" spc="-1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2"/>
          </p:nvPr>
        </p:nvSpPr>
        <p:spPr>
          <a:xfrm>
            <a:off x="4164480" y="6356520"/>
            <a:ext cx="38595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hr-HR" sz="1400" b="0" strike="noStrike" spc="-1"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hr-HR" sz="1400" b="0" strike="noStrike" spc="-1">
                <a:latin typeface="Times New Roman"/>
              </a:rPr>
              <a:t>&lt;podnožje&gt;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sldNum" idx="3"/>
          </p:nvPr>
        </p:nvSpPr>
        <p:spPr>
          <a:xfrm>
            <a:off x="8051400" y="6356520"/>
            <a:ext cx="2843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hr-HR" sz="1100" b="0" strike="noStrike" spc="-1">
                <a:solidFill>
                  <a:srgbClr val="1F696F"/>
                </a:solidFill>
                <a:latin typeface="Euphem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6D0AC79-2673-416C-B847-DFBC73833E4A}" type="slidenum">
              <a:rPr lang="hr-HR" sz="1100" b="0" strike="noStrike" spc="-1">
                <a:solidFill>
                  <a:srgbClr val="1F696F"/>
                </a:solidFill>
                <a:latin typeface="Euphemia"/>
              </a:rPr>
              <a:t>‹#›</a:t>
            </a:fld>
            <a:endParaRPr lang="hr-HR" sz="1100" b="0" strike="noStrike" spc="-1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6956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strike="noStrike" spc="-1">
                <a:solidFill>
                  <a:srgbClr val="164B4F"/>
                </a:solidFill>
                <a:latin typeface="Euphemia"/>
              </a:rPr>
              <a:t>Kliknite za uređivanje formata teksta strukture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800" b="0" strike="noStrike" spc="-1">
                <a:solidFill>
                  <a:srgbClr val="164B4F"/>
                </a:solidFill>
                <a:latin typeface="Euphemia"/>
              </a:rPr>
              <a:t>Druga razina strukture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600" b="0" strike="noStrike" spc="-1">
                <a:solidFill>
                  <a:srgbClr val="164B4F"/>
                </a:solidFill>
                <a:latin typeface="Euphemia"/>
              </a:rPr>
              <a:t>Treća razina strukture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600" b="0" strike="noStrike" spc="-1">
                <a:solidFill>
                  <a:srgbClr val="164B4F"/>
                </a:solidFill>
                <a:latin typeface="Euphemia"/>
              </a:rPr>
              <a:t>Četvrta razina strukture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164B4F"/>
                </a:solidFill>
                <a:latin typeface="Euphemia"/>
              </a:rPr>
              <a:t>Peta razina strukture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164B4F"/>
                </a:solidFill>
                <a:latin typeface="Euphemia"/>
              </a:rPr>
              <a:t>Šesta razina strukture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solidFill>
                  <a:srgbClr val="164B4F"/>
                </a:solidFill>
                <a:latin typeface="Euphemia"/>
              </a:rPr>
              <a:t>Sedma razina strukture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ravokutnik 6"/>
          <p:cNvSpPr/>
          <p:nvPr/>
        </p:nvSpPr>
        <p:spPr>
          <a:xfrm>
            <a:off x="836640" y="0"/>
            <a:ext cx="11351880" cy="6857640"/>
          </a:xfrm>
          <a:prstGeom prst="rect">
            <a:avLst/>
          </a:prstGeom>
          <a:gradFill rotWithShape="0">
            <a:gsLst>
              <a:gs pos="0">
                <a:srgbClr val="FFFFFF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293840" y="380880"/>
            <a:ext cx="9600840" cy="1142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hr-HR" sz="3600" b="0" strike="noStrike" spc="-1">
                <a:solidFill>
                  <a:srgbClr val="164B4F"/>
                </a:solidFill>
                <a:latin typeface="Euphemia"/>
              </a:rPr>
              <a:t>Kliknite da biste uredili stil naslova matrice</a:t>
            </a: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1293840" y="1676520"/>
            <a:ext cx="9600840" cy="4495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3920" indent="-228600">
              <a:lnSpc>
                <a:spcPct val="90000"/>
              </a:lnSpc>
              <a:spcBef>
                <a:spcPts val="1599"/>
              </a:spcBef>
              <a:buClr>
                <a:srgbClr val="164B4F"/>
              </a:buClr>
              <a:buFont typeface="Arial"/>
              <a:buChar char="•"/>
            </a:pPr>
            <a:r>
              <a:rPr lang="hr-HR" sz="2400" b="0" strike="noStrike" spc="-1">
                <a:solidFill>
                  <a:srgbClr val="164B4F"/>
                </a:solidFill>
                <a:latin typeface="Euphemia"/>
              </a:rPr>
              <a:t>Kliknite da biste uredili matrice</a:t>
            </a:r>
          </a:p>
          <a:p>
            <a:pPr marL="502920" lvl="1" indent="-228600">
              <a:lnSpc>
                <a:spcPct val="90000"/>
              </a:lnSpc>
              <a:spcBef>
                <a:spcPts val="601"/>
              </a:spcBef>
              <a:buClr>
                <a:srgbClr val="164B4F"/>
              </a:buClr>
              <a:buFont typeface="Euphemia"/>
              <a:buChar char="–"/>
            </a:pPr>
            <a:r>
              <a:rPr lang="hr-HR" sz="2000" b="0" strike="noStrike" spc="-1">
                <a:solidFill>
                  <a:srgbClr val="164B4F"/>
                </a:solidFill>
                <a:latin typeface="Euphemia"/>
              </a:rPr>
              <a:t>Druga razina</a:t>
            </a:r>
          </a:p>
          <a:p>
            <a:pPr marL="777240" lvl="2" indent="-228600">
              <a:lnSpc>
                <a:spcPct val="90000"/>
              </a:lnSpc>
              <a:spcBef>
                <a:spcPts val="601"/>
              </a:spcBef>
              <a:buClr>
                <a:srgbClr val="164B4F"/>
              </a:buClr>
              <a:buFont typeface="Euphemia"/>
              <a:buChar char="–"/>
            </a:pPr>
            <a:r>
              <a:rPr lang="hr-HR" sz="1800" b="0" strike="noStrike" spc="-1">
                <a:solidFill>
                  <a:srgbClr val="164B4F"/>
                </a:solidFill>
                <a:latin typeface="Euphemia"/>
              </a:rPr>
              <a:t>Treća razina</a:t>
            </a:r>
          </a:p>
          <a:p>
            <a:pPr marL="1051560" lvl="3" indent="-228600">
              <a:lnSpc>
                <a:spcPct val="90000"/>
              </a:lnSpc>
              <a:spcBef>
                <a:spcPts val="601"/>
              </a:spcBef>
              <a:buClr>
                <a:srgbClr val="164B4F"/>
              </a:buClr>
              <a:buFont typeface="Euphemia"/>
              <a:buChar char="–"/>
            </a:pPr>
            <a:r>
              <a:rPr lang="hr-HR" sz="1600" b="0" strike="noStrike" spc="-1">
                <a:solidFill>
                  <a:srgbClr val="164B4F"/>
                </a:solidFill>
                <a:latin typeface="Euphemia"/>
              </a:rPr>
              <a:t>Četvrta razina</a:t>
            </a:r>
          </a:p>
          <a:p>
            <a:pPr marL="1325880" lvl="4" indent="-228600">
              <a:lnSpc>
                <a:spcPct val="90000"/>
              </a:lnSpc>
              <a:spcBef>
                <a:spcPts val="601"/>
              </a:spcBef>
              <a:buClr>
                <a:srgbClr val="164B4F"/>
              </a:buClr>
              <a:buFont typeface="Euphemia"/>
              <a:buChar char="–"/>
            </a:pPr>
            <a:r>
              <a:rPr lang="hr-HR" sz="1600" b="0" strike="noStrike" spc="-1">
                <a:solidFill>
                  <a:srgbClr val="164B4F"/>
                </a:solidFill>
                <a:latin typeface="Euphemia"/>
              </a:rPr>
              <a:t>Peta razina stilove teksta</a:t>
            </a:r>
          </a:p>
        </p:txBody>
      </p:sp>
      <p:sp>
        <p:nvSpPr>
          <p:cNvPr id="45" name="PlaceHolder 3"/>
          <p:cNvSpPr>
            <a:spLocks noGrp="1"/>
          </p:cNvSpPr>
          <p:nvPr>
            <p:ph type="dt" idx="4"/>
          </p:nvPr>
        </p:nvSpPr>
        <p:spPr>
          <a:xfrm>
            <a:off x="1271880" y="6356520"/>
            <a:ext cx="2843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hr-HR" sz="1100" b="0" strike="noStrike" spc="-1">
                <a:solidFill>
                  <a:srgbClr val="1F696F"/>
                </a:solidFill>
                <a:latin typeface="Euphemia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hr-HR" sz="1100" b="0" strike="noStrike" spc="-1">
                <a:solidFill>
                  <a:srgbClr val="1F696F"/>
                </a:solidFill>
                <a:latin typeface="Euphemia"/>
              </a:rPr>
              <a:t>&lt;datum/vrijeme&gt;</a:t>
            </a:r>
            <a:endParaRPr lang="hr-HR" sz="1100" b="0" strike="noStrike" spc="-1"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ftr" idx="5"/>
          </p:nvPr>
        </p:nvSpPr>
        <p:spPr>
          <a:xfrm>
            <a:off x="4164480" y="6356520"/>
            <a:ext cx="38595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hr-HR" sz="1400" b="0" strike="noStrike" spc="-1"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hr-HR" sz="1400" b="0" strike="noStrike" spc="-1">
                <a:latin typeface="Times New Roman"/>
              </a:rPr>
              <a:t>&lt;podnožje&gt;</a:t>
            </a:r>
          </a:p>
        </p:txBody>
      </p:sp>
      <p:sp>
        <p:nvSpPr>
          <p:cNvPr id="47" name="PlaceHolder 5"/>
          <p:cNvSpPr>
            <a:spLocks noGrp="1"/>
          </p:cNvSpPr>
          <p:nvPr>
            <p:ph type="sldNum" idx="6"/>
          </p:nvPr>
        </p:nvSpPr>
        <p:spPr>
          <a:xfrm>
            <a:off x="8051400" y="6356520"/>
            <a:ext cx="28436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hr-HR" sz="1100" b="0" strike="noStrike" spc="-1">
                <a:solidFill>
                  <a:srgbClr val="1F696F"/>
                </a:solidFill>
                <a:latin typeface="Euphemi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7935DC0-CBDE-4819-B73C-E5C7AD40A438}" type="slidenum">
              <a:rPr lang="hr-HR" sz="1100" b="0" strike="noStrike" spc="-1">
                <a:solidFill>
                  <a:srgbClr val="1F696F"/>
                </a:solidFill>
                <a:latin typeface="Euphemia"/>
              </a:rPr>
              <a:t>‹#›</a:t>
            </a:fld>
            <a:endParaRPr lang="hr-HR" sz="11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379412" y="3657600"/>
            <a:ext cx="8457840" cy="137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90000"/>
              </a:lnSpc>
              <a:buNone/>
              <a:tabLst>
                <a:tab pos="0" algn="l"/>
              </a:tabLst>
            </a:pPr>
            <a:r>
              <a:rPr lang="hr-HR" sz="4000" b="0" strike="noStrike" spc="-1" dirty="0" smtClean="0">
                <a:solidFill>
                  <a:srgbClr val="164B4F"/>
                </a:solidFill>
                <a:latin typeface="Euphemia"/>
              </a:rPr>
              <a:t>1.1. 2023</a:t>
            </a:r>
            <a:r>
              <a:rPr lang="hr-HR" sz="4000" b="0" strike="noStrike" spc="-1" dirty="0">
                <a:solidFill>
                  <a:srgbClr val="164B4F"/>
                </a:solidFill>
                <a:latin typeface="Euphemia"/>
              </a:rPr>
              <a:t>. </a:t>
            </a:r>
            <a:r>
              <a:rPr lang="hr-HR" sz="4000" b="0" strike="noStrike" spc="-1" dirty="0" smtClean="0">
                <a:solidFill>
                  <a:srgbClr val="164B4F"/>
                </a:solidFill>
                <a:latin typeface="Euphemia"/>
              </a:rPr>
              <a:t>- </a:t>
            </a:r>
            <a:r>
              <a:rPr lang="hr-HR" sz="4000" b="0" strike="noStrike" spc="-1" dirty="0">
                <a:solidFill>
                  <a:srgbClr val="164B4F"/>
                </a:solidFill>
                <a:latin typeface="Euphemia"/>
              </a:rPr>
              <a:t>1.12</a:t>
            </a:r>
            <a:r>
              <a:rPr lang="hr-HR" sz="4000" b="0" strike="noStrike" spc="-1" dirty="0" smtClean="0">
                <a:solidFill>
                  <a:srgbClr val="164B4F"/>
                </a:solidFill>
                <a:latin typeface="Euphemia"/>
              </a:rPr>
              <a:t>. 2023</a:t>
            </a:r>
            <a:r>
              <a:rPr lang="hr-HR" sz="2400" spc="-1" dirty="0">
                <a:solidFill>
                  <a:srgbClr val="164B4F"/>
                </a:solidFill>
                <a:latin typeface="Euphemia"/>
              </a:rPr>
              <a:t>.</a:t>
            </a:r>
            <a:endParaRPr lang="hr-HR" sz="2400" b="0" strike="noStrike" spc="-1" dirty="0">
              <a:latin typeface="Arial"/>
            </a:endParaRPr>
          </a:p>
        </p:txBody>
      </p:sp>
      <p:pic>
        <p:nvPicPr>
          <p:cNvPr id="92" name="Slika 4"/>
          <p:cNvPicPr/>
          <p:nvPr/>
        </p:nvPicPr>
        <p:blipFill>
          <a:blip r:embed="rId3"/>
          <a:stretch/>
        </p:blipFill>
        <p:spPr>
          <a:xfrm>
            <a:off x="10026720" y="0"/>
            <a:ext cx="2161800" cy="1904760"/>
          </a:xfrm>
          <a:prstGeom prst="rect">
            <a:avLst/>
          </a:prstGeom>
          <a:ln w="0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880" y="609600"/>
            <a:ext cx="8564132" cy="3581520"/>
          </a:xfrm>
        </p:spPr>
        <p:txBody>
          <a:bodyPr/>
          <a:lstStyle/>
          <a:p>
            <a:r>
              <a:rPr lang="hr-HR" dirty="0" smtClean="0"/>
              <a:t>HPD Imotski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Financijsko izvješće</a:t>
            </a:r>
            <a:br>
              <a:rPr lang="hr-HR" dirty="0" smtClean="0"/>
            </a:b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293840" y="380880"/>
            <a:ext cx="9600840" cy="15991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sz="3600"/>
              <a:t/>
            </a:r>
            <a:br>
              <a:rPr sz="3600"/>
            </a:br>
            <a:r>
              <a:rPr sz="3600"/>
              <a:t/>
            </a:r>
            <a:br>
              <a:rPr sz="3600"/>
            </a:br>
            <a:r>
              <a:rPr lang="hr-HR" sz="3600" b="0" strike="noStrike" spc="-1">
                <a:solidFill>
                  <a:srgbClr val="164B4F"/>
                </a:solidFill>
                <a:latin typeface="Euphemia"/>
              </a:rPr>
              <a:t>PRIMICI 10.000,00</a:t>
            </a:r>
            <a:r>
              <a:rPr sz="3600"/>
              <a:t/>
            </a:r>
            <a:br>
              <a:rPr sz="3600"/>
            </a:br>
            <a:endParaRPr lang="hr-HR" sz="3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1260000" y="2160000"/>
            <a:ext cx="9600840" cy="378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223920" indent="-228600">
              <a:lnSpc>
                <a:spcPct val="90000"/>
              </a:lnSpc>
              <a:spcBef>
                <a:spcPts val="1599"/>
              </a:spcBef>
              <a:buClr>
                <a:srgbClr val="164B4F"/>
              </a:buClr>
              <a:buFont typeface="Arial"/>
              <a:buChar char="•"/>
            </a:pPr>
            <a:r>
              <a:rPr lang="hr-HR" sz="2800" b="0" strike="noStrike" spc="-1">
                <a:solidFill>
                  <a:srgbClr val="164B4F"/>
                </a:solidFill>
                <a:latin typeface="Euphemia"/>
              </a:rPr>
              <a:t>ČLANARINA   4.475,00</a:t>
            </a:r>
          </a:p>
          <a:p>
            <a:pPr marL="223920" indent="-228600">
              <a:lnSpc>
                <a:spcPct val="90000"/>
              </a:lnSpc>
              <a:spcBef>
                <a:spcPts val="1599"/>
              </a:spcBef>
              <a:buClr>
                <a:srgbClr val="164B4F"/>
              </a:buClr>
              <a:buFont typeface="Arial"/>
              <a:buChar char="•"/>
            </a:pPr>
            <a:r>
              <a:rPr lang="hr-HR" sz="1800" b="0" strike="noStrike" spc="-1">
                <a:solidFill>
                  <a:srgbClr val="164B4F"/>
                </a:solidFill>
                <a:latin typeface="Euphemia"/>
              </a:rPr>
              <a:t>Broj članova 189</a:t>
            </a:r>
          </a:p>
          <a:p>
            <a:pPr indent="0">
              <a:lnSpc>
                <a:spcPct val="90000"/>
              </a:lnSpc>
              <a:spcBef>
                <a:spcPts val="1599"/>
              </a:spcBef>
              <a:buNone/>
            </a:pPr>
            <a:r>
              <a:rPr lang="hr-HR" sz="1800" b="0" strike="noStrike" spc="-1">
                <a:solidFill>
                  <a:srgbClr val="164B4F"/>
                </a:solidFill>
                <a:latin typeface="Euphemia"/>
              </a:rPr>
              <a:t>Redovna članarina 15,00; učenici i studenti 10,00; umirovljenici 10,00</a:t>
            </a:r>
          </a:p>
          <a:p>
            <a:pPr marL="223920" indent="-228600">
              <a:lnSpc>
                <a:spcPct val="90000"/>
              </a:lnSpc>
              <a:spcBef>
                <a:spcPts val="1599"/>
              </a:spcBef>
              <a:buClr>
                <a:srgbClr val="164B4F"/>
              </a:buClr>
              <a:buFont typeface="Arial"/>
              <a:buChar char="•"/>
            </a:pPr>
            <a:r>
              <a:rPr lang="hr-HR" sz="2800" b="0" strike="noStrike" spc="-1">
                <a:solidFill>
                  <a:srgbClr val="164B4F"/>
                </a:solidFill>
                <a:latin typeface="Euphemia"/>
              </a:rPr>
              <a:t>ŠKOLARINA  370,00</a:t>
            </a:r>
          </a:p>
          <a:p>
            <a:pPr marL="223920" indent="-228600">
              <a:lnSpc>
                <a:spcPct val="90000"/>
              </a:lnSpc>
              <a:spcBef>
                <a:spcPts val="1599"/>
              </a:spcBef>
              <a:buClr>
                <a:srgbClr val="164B4F"/>
              </a:buClr>
              <a:buFont typeface="Arial"/>
              <a:buChar char="•"/>
            </a:pPr>
            <a:r>
              <a:rPr lang="hr-HR" sz="1800" b="0" strike="noStrike" spc="-1">
                <a:solidFill>
                  <a:srgbClr val="164B4F"/>
                </a:solidFill>
                <a:latin typeface="Euphemia"/>
              </a:rPr>
              <a:t>12. OPŠ voditeljica  Nera Brekalo 14 školaraca </a:t>
            </a:r>
          </a:p>
          <a:p>
            <a:pPr marL="223920" indent="-228600">
              <a:lnSpc>
                <a:spcPct val="90000"/>
              </a:lnSpc>
              <a:spcBef>
                <a:spcPts val="1599"/>
              </a:spcBef>
              <a:buClr>
                <a:srgbClr val="164B4F"/>
              </a:buClr>
              <a:buFont typeface="Arial"/>
              <a:buChar char="•"/>
            </a:pPr>
            <a:r>
              <a:rPr lang="hr-HR" sz="1800" b="0" strike="noStrike" spc="-1">
                <a:solidFill>
                  <a:srgbClr val="164B4F"/>
                </a:solidFill>
                <a:latin typeface="Euphemia"/>
              </a:rPr>
              <a:t>OSTALI PRIMICI 1.275,00 (majice, zastave, dnevnici...)</a:t>
            </a:r>
          </a:p>
          <a:p>
            <a:pPr marL="223920" indent="0">
              <a:lnSpc>
                <a:spcPct val="90000"/>
              </a:lnSpc>
              <a:spcBef>
                <a:spcPts val="1599"/>
              </a:spcBef>
              <a:buNone/>
            </a:pPr>
            <a:endParaRPr lang="hr-HR" sz="1800" b="0" strike="noStrike" spc="-1">
              <a:solidFill>
                <a:srgbClr val="164B4F"/>
              </a:solidFill>
              <a:latin typeface="Euphemia"/>
            </a:endParaRPr>
          </a:p>
          <a:p>
            <a:pPr indent="0">
              <a:lnSpc>
                <a:spcPct val="90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hr-HR" sz="1800" b="0" strike="noStrike" spc="-1">
              <a:solidFill>
                <a:srgbClr val="164B4F"/>
              </a:solidFill>
              <a:latin typeface="Euphemia"/>
            </a:endParaRPr>
          </a:p>
          <a:p>
            <a:pPr indent="0">
              <a:lnSpc>
                <a:spcPct val="90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hr-HR" sz="1800" b="0" strike="noStrike" spc="-1">
              <a:solidFill>
                <a:srgbClr val="164B4F"/>
              </a:solidFill>
              <a:latin typeface="Euphemia"/>
            </a:endParaRPr>
          </a:p>
          <a:p>
            <a:pPr indent="0">
              <a:lnSpc>
                <a:spcPct val="90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hr-HR" sz="2800" b="0" strike="noStrike" spc="-1">
              <a:solidFill>
                <a:srgbClr val="164B4F"/>
              </a:solidFill>
              <a:latin typeface="Euphemia"/>
            </a:endParaRPr>
          </a:p>
          <a:p>
            <a:pPr indent="0">
              <a:lnSpc>
                <a:spcPct val="90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hr-HR" sz="1800" b="0" strike="noStrike" spc="-1">
              <a:solidFill>
                <a:srgbClr val="164B4F"/>
              </a:solidFill>
              <a:latin typeface="Euphemia"/>
            </a:endParaRPr>
          </a:p>
          <a:p>
            <a:pPr indent="0">
              <a:lnSpc>
                <a:spcPct val="90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hr-HR" sz="2400" b="0" strike="noStrike" spc="-1">
              <a:solidFill>
                <a:srgbClr val="164B4F"/>
              </a:solidFill>
              <a:latin typeface="Euphemia"/>
            </a:endParaRPr>
          </a:p>
          <a:p>
            <a:pPr indent="0">
              <a:lnSpc>
                <a:spcPct val="90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hr-HR" sz="2400" b="0" strike="noStrike" spc="-1">
              <a:solidFill>
                <a:srgbClr val="164B4F"/>
              </a:solidFill>
              <a:latin typeface="Euphem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293840" y="380880"/>
            <a:ext cx="9600840" cy="1142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hr-HR" sz="3600" b="0" strike="noStrike" spc="-1">
                <a:solidFill>
                  <a:srgbClr val="164B4F"/>
                </a:solidFill>
                <a:latin typeface="Euphemia"/>
              </a:rPr>
              <a:t>DONACIJE</a:t>
            </a:r>
            <a:r>
              <a:rPr sz="3600"/>
              <a:t/>
            </a:r>
            <a:br>
              <a:rPr sz="3600"/>
            </a:br>
            <a:endParaRPr lang="hr-HR" sz="3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1199160" y="1620000"/>
            <a:ext cx="9600840" cy="4495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90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hr-HR" sz="2400" b="0" strike="noStrike" spc="-1">
                <a:solidFill>
                  <a:srgbClr val="164B4F"/>
                </a:solidFill>
                <a:latin typeface="Euphemia"/>
              </a:rPr>
              <a:t>Općine : </a:t>
            </a:r>
          </a:p>
          <a:p>
            <a:pPr marL="343080" indent="-343080">
              <a:lnSpc>
                <a:spcPct val="90000"/>
              </a:lnSpc>
              <a:spcBef>
                <a:spcPts val="1599"/>
              </a:spcBef>
              <a:buClr>
                <a:srgbClr val="164B4F"/>
              </a:buClr>
              <a:buFont typeface="Arial"/>
              <a:buChar char="•"/>
              <a:tabLst>
                <a:tab pos="0" algn="l"/>
              </a:tabLst>
            </a:pPr>
            <a:r>
              <a:rPr lang="hr-HR" sz="2400" b="0" strike="noStrike" spc="-1">
                <a:solidFill>
                  <a:srgbClr val="164B4F"/>
                </a:solidFill>
                <a:latin typeface="Euphemia"/>
              </a:rPr>
              <a:t>Proložac     150,00</a:t>
            </a:r>
          </a:p>
          <a:p>
            <a:pPr marL="223920" indent="-228600">
              <a:lnSpc>
                <a:spcPct val="90000"/>
              </a:lnSpc>
              <a:spcBef>
                <a:spcPts val="1599"/>
              </a:spcBef>
              <a:buClr>
                <a:srgbClr val="164B4F"/>
              </a:buClr>
              <a:buFont typeface="Arial"/>
              <a:buChar char="•"/>
              <a:tabLst>
                <a:tab pos="0" algn="l"/>
              </a:tabLst>
            </a:pPr>
            <a:r>
              <a:rPr lang="hr-HR" sz="2400" b="0" strike="noStrike" spc="-1">
                <a:solidFill>
                  <a:srgbClr val="164B4F"/>
                </a:solidFill>
                <a:latin typeface="Euphemia"/>
              </a:rPr>
              <a:t> Runović      100,00</a:t>
            </a:r>
          </a:p>
          <a:p>
            <a:pPr marL="223920" indent="0">
              <a:lnSpc>
                <a:spcPct val="90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hr-HR" sz="2400" b="0" strike="noStrike" spc="-1">
              <a:solidFill>
                <a:srgbClr val="164B4F"/>
              </a:solidFill>
              <a:latin typeface="Euphemia"/>
            </a:endParaRPr>
          </a:p>
          <a:p>
            <a:pPr marL="343080" indent="-343080">
              <a:lnSpc>
                <a:spcPct val="90000"/>
              </a:lnSpc>
              <a:spcBef>
                <a:spcPts val="1599"/>
              </a:spcBef>
              <a:buClr>
                <a:srgbClr val="164B4F"/>
              </a:buClr>
              <a:buFont typeface="Arial"/>
              <a:buChar char="•"/>
              <a:tabLst>
                <a:tab pos="0" algn="l"/>
              </a:tabLst>
            </a:pPr>
            <a:r>
              <a:rPr lang="hr-HR" sz="2400" b="0" strike="noStrike" spc="-1">
                <a:solidFill>
                  <a:srgbClr val="164B4F"/>
                </a:solidFill>
                <a:latin typeface="Euphemia"/>
              </a:rPr>
              <a:t>Grad Imotski  150,00 </a:t>
            </a:r>
          </a:p>
          <a:p>
            <a:pPr marL="343080" indent="-343080">
              <a:lnSpc>
                <a:spcPct val="90000"/>
              </a:lnSpc>
              <a:spcBef>
                <a:spcPts val="1599"/>
              </a:spcBef>
              <a:buClr>
                <a:srgbClr val="164B4F"/>
              </a:buClr>
              <a:buFont typeface="Arial"/>
              <a:buChar char="•"/>
              <a:tabLst>
                <a:tab pos="0" algn="l"/>
              </a:tabLst>
            </a:pPr>
            <a:r>
              <a:rPr lang="hr-HR" sz="2400" b="0" strike="noStrike" spc="-1">
                <a:solidFill>
                  <a:srgbClr val="164B4F"/>
                </a:solidFill>
                <a:latin typeface="Euphemia"/>
              </a:rPr>
              <a:t>Turistička zajednica Imota 2.300,00 </a:t>
            </a:r>
          </a:p>
        </p:txBody>
      </p:sp>
      <p:pic>
        <p:nvPicPr>
          <p:cNvPr id="97" name="Slika 3"/>
          <p:cNvPicPr/>
          <p:nvPr/>
        </p:nvPicPr>
        <p:blipFill>
          <a:blip r:embed="rId2"/>
          <a:stretch/>
        </p:blipFill>
        <p:spPr>
          <a:xfrm>
            <a:off x="7560000" y="925200"/>
            <a:ext cx="4461480" cy="4114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293840" y="380880"/>
            <a:ext cx="9600840" cy="1142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hr-HR" sz="4000" b="0" strike="noStrike" spc="-1">
                <a:solidFill>
                  <a:srgbClr val="164B4F"/>
                </a:solidFill>
                <a:latin typeface="Euphemia"/>
              </a:rPr>
              <a:t>DONACIJE OD TVRTKI</a:t>
            </a:r>
            <a:r>
              <a:rPr sz="3600"/>
              <a:t/>
            </a:r>
            <a:br>
              <a:rPr sz="3600"/>
            </a:br>
            <a:endParaRPr lang="hr-HR" sz="40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1293840" y="1676520"/>
            <a:ext cx="9600840" cy="4495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3080" indent="0" algn="just">
              <a:lnSpc>
                <a:spcPct val="90000"/>
              </a:lnSpc>
              <a:spcBef>
                <a:spcPts val="1599"/>
              </a:spcBef>
              <a:buNone/>
            </a:pPr>
            <a:endParaRPr lang="hr-HR" sz="2400" b="0" strike="noStrike" spc="-1">
              <a:solidFill>
                <a:srgbClr val="164B4F"/>
              </a:solidFill>
              <a:latin typeface="Euphemia"/>
            </a:endParaRPr>
          </a:p>
          <a:p>
            <a:pPr marL="343080" indent="-343080" algn="just">
              <a:lnSpc>
                <a:spcPct val="90000"/>
              </a:lnSpc>
              <a:spcBef>
                <a:spcPts val="1599"/>
              </a:spcBef>
              <a:buClr>
                <a:srgbClr val="164B4F"/>
              </a:buClr>
              <a:buFont typeface="Arial"/>
              <a:buChar char="•"/>
            </a:pPr>
            <a:r>
              <a:rPr lang="hr-HR" sz="2400" b="0" strike="noStrike" spc="-1">
                <a:solidFill>
                  <a:srgbClr val="164B4F"/>
                </a:solidFill>
                <a:latin typeface="Euphemia"/>
              </a:rPr>
              <a:t>CROATIADOM                       130,00</a:t>
            </a:r>
          </a:p>
          <a:p>
            <a:pPr marL="343080" indent="-343080" algn="just">
              <a:lnSpc>
                <a:spcPct val="90000"/>
              </a:lnSpc>
              <a:spcBef>
                <a:spcPts val="1599"/>
              </a:spcBef>
              <a:buClr>
                <a:srgbClr val="164B4F"/>
              </a:buClr>
              <a:buFont typeface="Arial"/>
              <a:buChar char="•"/>
            </a:pPr>
            <a:r>
              <a:rPr lang="hr-HR" sz="2400" b="0" strike="noStrike" spc="-1">
                <a:solidFill>
                  <a:srgbClr val="164B4F"/>
                </a:solidFill>
                <a:latin typeface="Euphemia"/>
              </a:rPr>
              <a:t>GENERALI OSIGURANJE         300,00 </a:t>
            </a:r>
          </a:p>
          <a:p>
            <a:pPr marL="343080" indent="-343080" algn="just">
              <a:lnSpc>
                <a:spcPct val="90000"/>
              </a:lnSpc>
              <a:spcBef>
                <a:spcPts val="1599"/>
              </a:spcBef>
              <a:buClr>
                <a:srgbClr val="164B4F"/>
              </a:buClr>
              <a:buFont typeface="Arial"/>
              <a:buChar char="•"/>
            </a:pPr>
            <a:r>
              <a:rPr lang="hr-HR" sz="2400" b="0" strike="noStrike" spc="-1">
                <a:solidFill>
                  <a:srgbClr val="164B4F"/>
                </a:solidFill>
                <a:latin typeface="Euphemia"/>
              </a:rPr>
              <a:t>LUČKA UPRAVA DUBROVNIK  700,00            </a:t>
            </a:r>
          </a:p>
          <a:p>
            <a:pPr marL="343080" indent="-343080" algn="just">
              <a:lnSpc>
                <a:spcPct val="90000"/>
              </a:lnSpc>
              <a:spcBef>
                <a:spcPts val="1599"/>
              </a:spcBef>
              <a:buClr>
                <a:srgbClr val="164B4F"/>
              </a:buClr>
              <a:buFont typeface="Arial"/>
              <a:buChar char="•"/>
            </a:pPr>
            <a:r>
              <a:rPr lang="hr-HR" sz="2400" b="0" strike="noStrike" spc="-1">
                <a:solidFill>
                  <a:srgbClr val="164B4F"/>
                </a:solidFill>
                <a:latin typeface="Euphemia"/>
              </a:rPr>
              <a:t>VEDRANA ČEŠLJAR                  50,00</a:t>
            </a:r>
          </a:p>
        </p:txBody>
      </p:sp>
      <p:pic>
        <p:nvPicPr>
          <p:cNvPr id="100" name="Slika 3"/>
          <p:cNvPicPr/>
          <p:nvPr/>
        </p:nvPicPr>
        <p:blipFill>
          <a:blip r:embed="rId2"/>
          <a:stretch/>
        </p:blipFill>
        <p:spPr>
          <a:xfrm>
            <a:off x="7750440" y="1440000"/>
            <a:ext cx="4129560" cy="342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293840" y="380880"/>
            <a:ext cx="9600840" cy="1142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hr-HR" sz="3600" b="0" strike="noStrike" spc="-1">
                <a:solidFill>
                  <a:srgbClr val="164B4F"/>
                </a:solidFill>
                <a:latin typeface="Euphemia"/>
              </a:rPr>
              <a:t>IZDACI   8.688,09</a:t>
            </a: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1293840" y="1676520"/>
            <a:ext cx="9600840" cy="4495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3920" indent="-228600">
              <a:lnSpc>
                <a:spcPct val="90000"/>
              </a:lnSpc>
              <a:spcBef>
                <a:spcPts val="1599"/>
              </a:spcBef>
              <a:buClr>
                <a:srgbClr val="164B4F"/>
              </a:buClr>
              <a:buFont typeface="Arial"/>
              <a:buChar char="•"/>
            </a:pPr>
            <a:r>
              <a:rPr lang="hr-HR" sz="2400" b="0" strike="noStrike" spc="-1" dirty="0">
                <a:solidFill>
                  <a:srgbClr val="164B4F"/>
                </a:solidFill>
                <a:latin typeface="Euphemia"/>
              </a:rPr>
              <a:t>Naknade banci   114,85</a:t>
            </a:r>
          </a:p>
          <a:p>
            <a:pPr marL="223920" indent="-228600">
              <a:lnSpc>
                <a:spcPct val="90000"/>
              </a:lnSpc>
              <a:spcBef>
                <a:spcPts val="1599"/>
              </a:spcBef>
              <a:buClr>
                <a:srgbClr val="164B4F"/>
              </a:buClr>
              <a:buFont typeface="Arial"/>
              <a:buChar char="•"/>
            </a:pPr>
            <a:r>
              <a:rPr lang="hr-HR" sz="2400" b="0" strike="noStrike" spc="-1" dirty="0">
                <a:solidFill>
                  <a:srgbClr val="164B4F"/>
                </a:solidFill>
                <a:latin typeface="Euphemia"/>
              </a:rPr>
              <a:t>Školovanje vodiča, markacista 925,00</a:t>
            </a:r>
          </a:p>
          <a:p>
            <a:pPr marL="223920" indent="0">
              <a:lnSpc>
                <a:spcPct val="90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hr-HR" sz="1600" b="0" strike="noStrike" spc="-1" dirty="0">
                <a:solidFill>
                  <a:srgbClr val="164B4F"/>
                </a:solidFill>
                <a:latin typeface="Euphemia"/>
              </a:rPr>
              <a:t> </a:t>
            </a:r>
          </a:p>
          <a:p>
            <a:pPr marL="223920" indent="-228600">
              <a:lnSpc>
                <a:spcPct val="90000"/>
              </a:lnSpc>
              <a:spcBef>
                <a:spcPts val="1599"/>
              </a:spcBef>
              <a:buClr>
                <a:srgbClr val="000000"/>
              </a:buClr>
              <a:buSzPct val="45000"/>
              <a:buFont typeface="Symbol" charset="2"/>
              <a:buChar char=""/>
              <a:tabLst>
                <a:tab pos="0" algn="l"/>
              </a:tabLst>
            </a:pPr>
            <a:r>
              <a:rPr lang="hr-HR" sz="1800" b="0" strike="noStrike" spc="-1" dirty="0">
                <a:solidFill>
                  <a:srgbClr val="164B4F"/>
                </a:solidFill>
                <a:latin typeface="Euphemia"/>
              </a:rPr>
              <a:t>Novi vodiči: Jozo Šimić i Anamarija Eljuga</a:t>
            </a:r>
          </a:p>
          <a:p>
            <a:pPr marL="223920" indent="-228600">
              <a:lnSpc>
                <a:spcPct val="90000"/>
              </a:lnSpc>
              <a:spcBef>
                <a:spcPts val="1599"/>
              </a:spcBef>
              <a:buClr>
                <a:srgbClr val="000000"/>
              </a:buClr>
              <a:buSzPct val="45000"/>
              <a:buFont typeface="Symbol" charset="2"/>
              <a:buChar char=""/>
              <a:tabLst>
                <a:tab pos="0" algn="l"/>
              </a:tabLst>
            </a:pPr>
            <a:r>
              <a:rPr lang="hr-HR" sz="1800" b="0" strike="noStrike" spc="-1" dirty="0">
                <a:solidFill>
                  <a:srgbClr val="164B4F"/>
                </a:solidFill>
                <a:latin typeface="Euphemia"/>
              </a:rPr>
              <a:t>Novi markacisti: Jozo Šimić i Marija Ćapin Tonković</a:t>
            </a:r>
          </a:p>
          <a:p>
            <a:pPr marL="223920" indent="0">
              <a:lnSpc>
                <a:spcPct val="90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hr-HR" sz="1600" b="0" strike="noStrike" spc="-1" dirty="0">
                <a:solidFill>
                  <a:srgbClr val="164B4F"/>
                </a:solidFill>
                <a:latin typeface="Euphemia"/>
              </a:rPr>
              <a:t> </a:t>
            </a:r>
          </a:p>
          <a:p>
            <a:pPr marL="223920" indent="-228600">
              <a:lnSpc>
                <a:spcPct val="90000"/>
              </a:lnSpc>
              <a:spcBef>
                <a:spcPts val="1599"/>
              </a:spcBef>
              <a:buClr>
                <a:srgbClr val="000000"/>
              </a:buClr>
              <a:buSzPct val="45000"/>
              <a:buFont typeface="Symbol" charset="2"/>
              <a:buChar char=""/>
              <a:tabLst>
                <a:tab pos="0" algn="l"/>
              </a:tabLst>
            </a:pPr>
            <a:r>
              <a:rPr lang="hr-HR" sz="2100" b="0" strike="noStrike" spc="-1" dirty="0" smtClean="0">
                <a:solidFill>
                  <a:srgbClr val="164B4F"/>
                </a:solidFill>
                <a:latin typeface="Euphemia"/>
              </a:rPr>
              <a:t>Hosting web </a:t>
            </a:r>
            <a:r>
              <a:rPr lang="hr-HR" sz="2100" b="0" strike="noStrike" spc="-1" dirty="0">
                <a:solidFill>
                  <a:srgbClr val="164B4F"/>
                </a:solidFill>
                <a:latin typeface="Euphemia"/>
              </a:rPr>
              <a:t>stranica, naljepnice, plakati      178,28</a:t>
            </a:r>
          </a:p>
          <a:p>
            <a:pPr marL="223920" indent="-228600">
              <a:lnSpc>
                <a:spcPct val="90000"/>
              </a:lnSpc>
              <a:spcBef>
                <a:spcPts val="1599"/>
              </a:spcBef>
              <a:buClr>
                <a:srgbClr val="000000"/>
              </a:buClr>
              <a:buSzPct val="45000"/>
              <a:buFont typeface="Symbol" charset="2"/>
              <a:buChar char=""/>
              <a:tabLst>
                <a:tab pos="0" algn="l"/>
              </a:tabLst>
            </a:pPr>
            <a:r>
              <a:rPr lang="hr-HR" sz="2100" b="0" strike="noStrike" spc="-1" dirty="0">
                <a:solidFill>
                  <a:srgbClr val="164B4F"/>
                </a:solidFill>
                <a:latin typeface="Euphemia"/>
              </a:rPr>
              <a:t>Troškovi održavanja mosta i postavljanja tabli   328,00     </a:t>
            </a:r>
          </a:p>
          <a:p>
            <a:pPr marL="223920" indent="0">
              <a:lnSpc>
                <a:spcPct val="90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hr-HR" sz="1600" b="0" strike="noStrike" spc="-1" dirty="0">
                <a:solidFill>
                  <a:srgbClr val="164B4F"/>
                </a:solidFill>
                <a:latin typeface="Euphemia"/>
              </a:rPr>
              <a:t> </a:t>
            </a:r>
          </a:p>
          <a:p>
            <a:pPr marL="223920" indent="0">
              <a:lnSpc>
                <a:spcPct val="90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hr-HR" sz="1600" b="0" strike="noStrike" spc="-1" dirty="0">
                <a:solidFill>
                  <a:srgbClr val="164B4F"/>
                </a:solidFill>
                <a:latin typeface="Euphemia"/>
              </a:rPr>
              <a:t> </a:t>
            </a:r>
          </a:p>
          <a:p>
            <a:pPr marL="223920" indent="0">
              <a:lnSpc>
                <a:spcPct val="90000"/>
              </a:lnSpc>
              <a:spcBef>
                <a:spcPts val="1599"/>
              </a:spcBef>
              <a:buNone/>
              <a:tabLst>
                <a:tab pos="0" algn="l"/>
              </a:tabLst>
            </a:pPr>
            <a:r>
              <a:rPr lang="hr-HR" sz="1600" b="0" strike="noStrike" spc="-1" dirty="0">
                <a:solidFill>
                  <a:srgbClr val="164B4F"/>
                </a:solidFill>
                <a:latin typeface="Euphemia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293840" y="380880"/>
            <a:ext cx="9600840" cy="1142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hr-HR" sz="3600" b="0" strike="noStrike" spc="-1">
                <a:solidFill>
                  <a:srgbClr val="164B4F"/>
                </a:solidFill>
                <a:latin typeface="Euphemia"/>
              </a:rPr>
              <a:t>MATERIJALNI IZDACI</a:t>
            </a: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1293840" y="1845000"/>
            <a:ext cx="9600840" cy="4326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3920" indent="-228600">
              <a:lnSpc>
                <a:spcPct val="90000"/>
              </a:lnSpc>
              <a:spcBef>
                <a:spcPts val="1599"/>
              </a:spcBef>
              <a:buClr>
                <a:srgbClr val="164B4F"/>
              </a:buClr>
              <a:buFont typeface="Arial"/>
              <a:buChar char="•"/>
            </a:pPr>
            <a:r>
              <a:rPr lang="hr-HR" sz="2400" b="0" strike="noStrike" spc="-1">
                <a:solidFill>
                  <a:srgbClr val="164B4F"/>
                </a:solidFill>
                <a:latin typeface="Euphemia"/>
              </a:rPr>
              <a:t>Troškovi reprezentacije (hrana, piće)  2.081,43</a:t>
            </a:r>
          </a:p>
          <a:p>
            <a:pPr marL="223920" indent="-228600">
              <a:lnSpc>
                <a:spcPct val="90000"/>
              </a:lnSpc>
              <a:spcBef>
                <a:spcPts val="1599"/>
              </a:spcBef>
              <a:buClr>
                <a:srgbClr val="164B4F"/>
              </a:buClr>
              <a:buFont typeface="Arial"/>
              <a:buChar char="•"/>
            </a:pPr>
            <a:r>
              <a:rPr lang="hr-HR" sz="1800" b="0" strike="noStrike" spc="-1">
                <a:solidFill>
                  <a:srgbClr val="164B4F"/>
                </a:solidFill>
                <a:latin typeface="Euphemia"/>
              </a:rPr>
              <a:t>( Badnjevice, Kaoci, Blidinje)  </a:t>
            </a:r>
          </a:p>
          <a:p>
            <a:pPr indent="0">
              <a:lnSpc>
                <a:spcPct val="90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hr-HR" sz="1800" b="0" strike="noStrike" spc="-1">
              <a:solidFill>
                <a:srgbClr val="164B4F"/>
              </a:solidFill>
              <a:latin typeface="Euphemia"/>
            </a:endParaRPr>
          </a:p>
          <a:p>
            <a:pPr marL="223920" indent="-228600">
              <a:lnSpc>
                <a:spcPct val="90000"/>
              </a:lnSpc>
              <a:spcBef>
                <a:spcPts val="1599"/>
              </a:spcBef>
              <a:buClr>
                <a:srgbClr val="164B4F"/>
              </a:buClr>
              <a:buFont typeface="Arial"/>
              <a:buChar char="•"/>
              <a:tabLst>
                <a:tab pos="0" algn="l"/>
              </a:tabLst>
            </a:pPr>
            <a:r>
              <a:rPr lang="hr-HR" sz="2400" b="0" strike="noStrike" spc="-1">
                <a:solidFill>
                  <a:srgbClr val="164B4F"/>
                </a:solidFill>
                <a:latin typeface="Euphemia"/>
              </a:rPr>
              <a:t>Materijal, sitan inventar   1.982,53</a:t>
            </a:r>
          </a:p>
          <a:p>
            <a:pPr marL="223920" indent="-228600">
              <a:lnSpc>
                <a:spcPct val="90000"/>
              </a:lnSpc>
              <a:spcBef>
                <a:spcPts val="1599"/>
              </a:spcBef>
              <a:buClr>
                <a:srgbClr val="164B4F"/>
              </a:buClr>
              <a:buFont typeface="Arial"/>
              <a:buChar char="•"/>
              <a:tabLst>
                <a:tab pos="0" algn="l"/>
              </a:tabLst>
            </a:pPr>
            <a:r>
              <a:rPr lang="hr-HR" sz="1800" b="0" strike="noStrike" spc="-1">
                <a:solidFill>
                  <a:srgbClr val="164B4F"/>
                </a:solidFill>
                <a:latin typeface="Euphemia"/>
              </a:rPr>
              <a:t>(hladnjak, vodokotlić, jakne, dereze, majice, konopi, karabineri….)</a:t>
            </a:r>
          </a:p>
          <a:p>
            <a:pPr indent="0">
              <a:lnSpc>
                <a:spcPct val="90000"/>
              </a:lnSpc>
              <a:spcBef>
                <a:spcPts val="1599"/>
              </a:spcBef>
              <a:buNone/>
              <a:tabLst>
                <a:tab pos="0" algn="l"/>
              </a:tabLst>
            </a:pPr>
            <a:endParaRPr lang="hr-HR" sz="1800" b="0" strike="noStrike" spc="-1">
              <a:solidFill>
                <a:srgbClr val="164B4F"/>
              </a:solidFill>
              <a:latin typeface="Euphemia"/>
            </a:endParaRPr>
          </a:p>
          <a:p>
            <a:pPr marL="223920" indent="-228600">
              <a:lnSpc>
                <a:spcPct val="90000"/>
              </a:lnSpc>
              <a:spcBef>
                <a:spcPts val="1599"/>
              </a:spcBef>
              <a:buClr>
                <a:srgbClr val="164B4F"/>
              </a:buClr>
              <a:buFont typeface="Arial"/>
              <a:buChar char="•"/>
              <a:tabLst>
                <a:tab pos="0" algn="l"/>
              </a:tabLst>
            </a:pPr>
            <a:r>
              <a:rPr lang="hr-HR" sz="2400" b="0" strike="noStrike" spc="-1">
                <a:solidFill>
                  <a:srgbClr val="164B4F"/>
                </a:solidFill>
                <a:latin typeface="Euphemia"/>
              </a:rPr>
              <a:t>Markice, iskaznice, dnevnici, HPS    978,00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293840" y="380880"/>
            <a:ext cx="9600840" cy="1142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hr-HR" sz="3600" b="0" strike="noStrike" spc="-1">
                <a:solidFill>
                  <a:srgbClr val="164B4F"/>
                </a:solidFill>
                <a:latin typeface="Euphemia"/>
              </a:rPr>
              <a:t>OSTALI IZDACI</a:t>
            </a: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1293840" y="1676520"/>
            <a:ext cx="9600840" cy="4495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3920" indent="-228600">
              <a:lnSpc>
                <a:spcPct val="90000"/>
              </a:lnSpc>
              <a:spcBef>
                <a:spcPts val="1599"/>
              </a:spcBef>
              <a:buClr>
                <a:srgbClr val="164B4F"/>
              </a:buClr>
              <a:buFont typeface="Arial"/>
              <a:buChar char="•"/>
            </a:pPr>
            <a:r>
              <a:rPr lang="hr-HR" sz="2400" b="0" strike="noStrike" spc="-1">
                <a:solidFill>
                  <a:srgbClr val="164B4F"/>
                </a:solidFill>
                <a:latin typeface="Euphemia"/>
              </a:rPr>
              <a:t>Donacija za kućicu na Prenju   50,00</a:t>
            </a:r>
          </a:p>
          <a:p>
            <a:pPr marL="223920" indent="-228600">
              <a:lnSpc>
                <a:spcPct val="90000"/>
              </a:lnSpc>
              <a:spcBef>
                <a:spcPts val="1599"/>
              </a:spcBef>
              <a:buClr>
                <a:srgbClr val="164B4F"/>
              </a:buClr>
              <a:buFont typeface="Arial"/>
              <a:buChar char="•"/>
            </a:pPr>
            <a:r>
              <a:rPr lang="hr-HR" sz="2400" b="0" strike="noStrike" spc="-1">
                <a:solidFill>
                  <a:srgbClr val="164B4F"/>
                </a:solidFill>
                <a:latin typeface="Euphemia"/>
              </a:rPr>
              <a:t>Ostali izdaci    80,00</a:t>
            </a:r>
          </a:p>
          <a:p>
            <a:pPr marL="223920" indent="-228600">
              <a:lnSpc>
                <a:spcPct val="90000"/>
              </a:lnSpc>
              <a:spcBef>
                <a:spcPts val="1599"/>
              </a:spcBef>
              <a:buClr>
                <a:srgbClr val="164B4F"/>
              </a:buClr>
              <a:buFont typeface="Arial"/>
              <a:buChar char="•"/>
            </a:pPr>
            <a:r>
              <a:rPr lang="hr-HR" sz="2100" b="0" strike="noStrike" spc="-1">
                <a:solidFill>
                  <a:srgbClr val="164B4F"/>
                </a:solidFill>
                <a:latin typeface="Euphemia"/>
              </a:rPr>
              <a:t>Podizanje gotovine 1.970,00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293840" y="380880"/>
            <a:ext cx="9600840" cy="1142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hr-HR" sz="3600" b="0" strike="noStrike" spc="-1">
                <a:solidFill>
                  <a:srgbClr val="164B4F"/>
                </a:solidFill>
                <a:latin typeface="Euphemia"/>
              </a:rPr>
              <a:t>STANJE 1.12.2023.</a:t>
            </a:r>
            <a:r>
              <a:rPr sz="3600"/>
              <a:t/>
            </a:r>
            <a:br>
              <a:rPr sz="3600"/>
            </a:br>
            <a:endParaRPr lang="hr-HR" sz="3600" b="0" strike="noStrike" spc="-1">
              <a:solidFill>
                <a:srgbClr val="164B4F"/>
              </a:solidFill>
              <a:latin typeface="Euphemia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1293840" y="1676520"/>
            <a:ext cx="9600840" cy="4495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3920" indent="-228600">
              <a:lnSpc>
                <a:spcPct val="90000"/>
              </a:lnSpc>
              <a:spcBef>
                <a:spcPts val="1599"/>
              </a:spcBef>
              <a:buClr>
                <a:srgbClr val="164B4F"/>
              </a:buClr>
              <a:buFont typeface="Arial"/>
              <a:buChar char="•"/>
            </a:pPr>
            <a:r>
              <a:rPr lang="hr-HR" sz="2400" b="0" strike="noStrike" spc="-1">
                <a:solidFill>
                  <a:srgbClr val="164B4F"/>
                </a:solidFill>
                <a:latin typeface="Euphemia"/>
              </a:rPr>
              <a:t>Blagajna 294,82</a:t>
            </a:r>
          </a:p>
          <a:p>
            <a:pPr marL="223920" indent="-228600">
              <a:lnSpc>
                <a:spcPct val="90000"/>
              </a:lnSpc>
              <a:spcBef>
                <a:spcPts val="1599"/>
              </a:spcBef>
              <a:buClr>
                <a:srgbClr val="164B4F"/>
              </a:buClr>
              <a:buFont typeface="Arial"/>
              <a:buChar char="•"/>
            </a:pPr>
            <a:r>
              <a:rPr lang="hr-HR" sz="2400" b="0" strike="noStrike" spc="-1">
                <a:solidFill>
                  <a:srgbClr val="164B4F"/>
                </a:solidFill>
                <a:latin typeface="Euphemia"/>
              </a:rPr>
              <a:t>Žiro račun 5.362,08</a:t>
            </a:r>
          </a:p>
          <a:p>
            <a:pPr indent="0">
              <a:lnSpc>
                <a:spcPct val="90000"/>
              </a:lnSpc>
              <a:spcBef>
                <a:spcPts val="1599"/>
              </a:spcBef>
              <a:buNone/>
            </a:pPr>
            <a:endParaRPr lang="hr-HR" sz="2400" b="0" strike="noStrike" spc="-1">
              <a:solidFill>
                <a:srgbClr val="164B4F"/>
              </a:solidFill>
              <a:latin typeface="Euphemia"/>
            </a:endParaRPr>
          </a:p>
          <a:p>
            <a:pPr marL="223920" indent="-228600">
              <a:lnSpc>
                <a:spcPct val="90000"/>
              </a:lnSpc>
              <a:spcBef>
                <a:spcPts val="1599"/>
              </a:spcBef>
              <a:buClr>
                <a:srgbClr val="164B4F"/>
              </a:buClr>
              <a:buFont typeface="Arial"/>
              <a:buChar char="•"/>
            </a:pPr>
            <a:r>
              <a:rPr lang="hr-HR" sz="2400" b="0" strike="noStrike" spc="-1">
                <a:solidFill>
                  <a:srgbClr val="164B4F"/>
                </a:solidFill>
                <a:latin typeface="Euphemia"/>
              </a:rPr>
              <a:t>Ukupni primici 14.344,99</a:t>
            </a:r>
          </a:p>
          <a:p>
            <a:pPr marL="223920" indent="-228600">
              <a:lnSpc>
                <a:spcPct val="90000"/>
              </a:lnSpc>
              <a:spcBef>
                <a:spcPts val="1599"/>
              </a:spcBef>
              <a:buClr>
                <a:srgbClr val="164B4F"/>
              </a:buClr>
              <a:buFont typeface="Arial"/>
              <a:buChar char="•"/>
            </a:pPr>
            <a:r>
              <a:rPr lang="hr-HR" sz="2400" b="0" strike="noStrike" spc="-1">
                <a:solidFill>
                  <a:srgbClr val="164B4F"/>
                </a:solidFill>
                <a:latin typeface="Euphemia"/>
              </a:rPr>
              <a:t>Ukupni izdaci  8.688,09</a:t>
            </a:r>
          </a:p>
          <a:p>
            <a:pPr marL="223920" indent="-228600">
              <a:lnSpc>
                <a:spcPct val="90000"/>
              </a:lnSpc>
              <a:spcBef>
                <a:spcPts val="1599"/>
              </a:spcBef>
              <a:buClr>
                <a:srgbClr val="164B4F"/>
              </a:buClr>
              <a:buFont typeface="Arial"/>
              <a:buChar char="•"/>
            </a:pPr>
            <a:r>
              <a:rPr lang="hr-HR" sz="2400" b="0" strike="noStrike" spc="-1">
                <a:solidFill>
                  <a:srgbClr val="164B4F"/>
                </a:solidFill>
                <a:latin typeface="Euphemia"/>
              </a:rPr>
              <a:t>Višak primitaka  5.656,9</a:t>
            </a:r>
          </a:p>
          <a:p>
            <a:pPr indent="0">
              <a:lnSpc>
                <a:spcPct val="90000"/>
              </a:lnSpc>
              <a:spcBef>
                <a:spcPts val="1599"/>
              </a:spcBef>
              <a:buNone/>
            </a:pPr>
            <a:endParaRPr lang="hr-HR" sz="2400" b="0" strike="noStrike" spc="-1">
              <a:solidFill>
                <a:srgbClr val="164B4F"/>
              </a:solidFill>
              <a:latin typeface="Euphem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293812" y="1828800"/>
            <a:ext cx="9600840" cy="144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hr-HR" sz="3600" b="0" strike="noStrike" spc="-1" dirty="0">
                <a:solidFill>
                  <a:srgbClr val="164B4F"/>
                </a:solidFill>
                <a:latin typeface="Euphemia"/>
              </a:rPr>
              <a:t>HVALA NA PAŽNJI</a:t>
            </a:r>
            <a:r>
              <a:rPr sz="3600" dirty="0"/>
              <a:t/>
            </a:r>
            <a:br>
              <a:rPr sz="3600" dirty="0"/>
            </a:br>
            <a:endParaRPr lang="hr-HR" sz="3600" b="0" strike="noStrike" spc="-1" dirty="0">
              <a:solidFill>
                <a:srgbClr val="164B4F"/>
              </a:solidFill>
              <a:latin typeface="Euphem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pokoj 16 x 9">
  <a:themeElements>
    <a:clrScheme name="Serenity_16x9">
      <a:dk1>
        <a:srgbClr val="164B4F"/>
      </a:dk1>
      <a:lt1>
        <a:srgbClr val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okoj 16 x 9">
  <a:themeElements>
    <a:clrScheme name="Serenity_16x9">
      <a:dk1>
        <a:srgbClr val="164B4F"/>
      </a:dk1>
      <a:lt1>
        <a:srgbClr val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s motivom spokojne prirode (široki zaslon)</Template>
  <TotalTime>192</TotalTime>
  <Words>205</Words>
  <Application>Microsoft Office PowerPoint</Application>
  <PresentationFormat>Custom</PresentationFormat>
  <Paragraphs>61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Spokoj 16 x 9</vt:lpstr>
      <vt:lpstr>Spokoj 16 x 9</vt:lpstr>
      <vt:lpstr>HPD Imotski  Financijsko izvješće </vt:lpstr>
      <vt:lpstr>  PRIMICI 10.000,00 </vt:lpstr>
      <vt:lpstr>DONACIJE </vt:lpstr>
      <vt:lpstr>DONACIJE OD TVRTKI </vt:lpstr>
      <vt:lpstr>IZDACI   8.688,09</vt:lpstr>
      <vt:lpstr>MATERIJALNI IZDACI</vt:lpstr>
      <vt:lpstr>OSTALI IZDACI</vt:lpstr>
      <vt:lpstr>STANJE 1.12.2023. </vt:lpstr>
      <vt:lpstr>HVALA NA PAŽNJI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Financijsko izvješće za HPD Imotski</dc:title>
  <dc:subject/>
  <dc:creator>Nevenka</dc:creator>
  <dc:description/>
  <cp:lastModifiedBy>Josip Vukosav</cp:lastModifiedBy>
  <cp:revision>16</cp:revision>
  <dcterms:created xsi:type="dcterms:W3CDTF">2022-12-08T22:02:51Z</dcterms:created>
  <dcterms:modified xsi:type="dcterms:W3CDTF">2023-12-18T21:06:26Z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ampaignTags">
    <vt:lpwstr/>
  </property>
  <property fmtid="{D5CDD505-2E9C-101B-9397-08002B2CF9AE}" pid="3" name="ContentTypeId">
    <vt:lpwstr>0x01010090A16358AF54654E86F671DB44BFC66A</vt:lpwstr>
  </property>
  <property fmtid="{D5CDD505-2E9C-101B-9397-08002B2CF9AE}" pid="4" name="FeatureTags">
    <vt:lpwstr/>
  </property>
  <property fmtid="{D5CDD505-2E9C-101B-9397-08002B2CF9AE}" pid="5" name="InternalTags">
    <vt:lpwstr/>
  </property>
  <property fmtid="{D5CDD505-2E9C-101B-9397-08002B2CF9AE}" pid="6" name="LocalizationTags">
    <vt:lpwstr/>
  </property>
  <property fmtid="{D5CDD505-2E9C-101B-9397-08002B2CF9AE}" pid="7" name="Notes">
    <vt:i4>2</vt:i4>
  </property>
  <property fmtid="{D5CDD505-2E9C-101B-9397-08002B2CF9AE}" pid="8" name="PresentationFormat">
    <vt:lpwstr>Prilagođeno</vt:lpwstr>
  </property>
  <property fmtid="{D5CDD505-2E9C-101B-9397-08002B2CF9AE}" pid="9" name="ScenarioTags">
    <vt:lpwstr/>
  </property>
  <property fmtid="{D5CDD505-2E9C-101B-9397-08002B2CF9AE}" pid="10" name="Slides">
    <vt:i4>10</vt:i4>
  </property>
</Properties>
</file>