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3" r:id="rId14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23" d="100"/>
          <a:sy n="123" d="100"/>
        </p:scale>
        <p:origin x="-114" y="-3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68E3764-84EF-4558-A81B-73DA5D00F8B2}" type="datetime1">
              <a:rPr lang="hr-HR" smtClean="0"/>
              <a:pPr algn="r" rtl="0"/>
              <a:t>19.12.2023.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AB589A8A-6C03-4F37-9543-9F4B6A21DEEB}" type="datetime1">
              <a:rPr lang="hr-HR" smtClean="0"/>
              <a:pPr algn="r"/>
              <a:t>19.12.2023.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53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082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830A68F-5C94-4FA3-ABA2-1EF7CE24F4D7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D829EB5-A4F3-40D7-AD99-92AF0EBFC56F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F46CF31-0C6B-4F29-8DD3-5FCA4D67E5B0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8D5E95F-670C-4A52-ABF5-7B54145A17F8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5C11E55-65D6-4AE8-8700-8B92134E18B4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CBFA564-FB05-4B96-B9EC-4ABD18AB95E5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0C35DB8-E115-4E80-90C1-38C060B52E6A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6CA83C3-6D31-41F4-AA64-A9AD52E8DC6C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D872257-9B51-456F-882F-FA20135D5D23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6182412-8492-4590-A7F8-D420DAFB8F8D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4A6436D9-8369-45C3-8A12-D5E81C8B5830}" type="datetime1">
              <a:rPr lang="hr-HR" smtClean="0"/>
              <a:pPr/>
              <a:t>19.12.2023.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Financijsko izvješće za</a:t>
            </a:r>
            <a:br>
              <a:rPr lang="hr-HR" dirty="0"/>
            </a:br>
            <a:r>
              <a:rPr lang="hr-HR" dirty="0"/>
              <a:t>HPD Imotski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r-HR" dirty="0" smtClean="0"/>
          </a:p>
          <a:p>
            <a:pPr rtl="0"/>
            <a:r>
              <a:rPr lang="hr-HR" dirty="0" smtClean="0"/>
              <a:t>1.1.2022</a:t>
            </a:r>
            <a:r>
              <a:rPr lang="hr-HR" dirty="0"/>
              <a:t>. </a:t>
            </a:r>
            <a:r>
              <a:rPr lang="hr-HR" dirty="0" smtClean="0"/>
              <a:t>- </a:t>
            </a:r>
            <a:r>
              <a:rPr lang="hr-HR" dirty="0"/>
              <a:t>1.12.2022.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0A5C6BB-AED8-2DFE-CBF7-328BF97C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50" y="0"/>
            <a:ext cx="21621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12FB6C-C7E2-E872-7F4A-CD8268B8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2204864"/>
            <a:ext cx="9601200" cy="144705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HVALA </a:t>
            </a:r>
            <a:r>
              <a:rPr lang="hr-HR" dirty="0"/>
              <a:t>NA </a:t>
            </a:r>
            <a:r>
              <a:rPr lang="hr-HR" dirty="0" smtClean="0"/>
              <a:t>PAŽNJI !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56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PRIMICI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dirty="0"/>
              <a:t>ČLANARINA   19.220,00 kn</a:t>
            </a:r>
          </a:p>
          <a:p>
            <a:pPr rtl="0"/>
            <a:r>
              <a:rPr lang="hr-HR" sz="1800" dirty="0"/>
              <a:t>Broj članova 207</a:t>
            </a:r>
          </a:p>
          <a:p>
            <a:pPr rtl="0"/>
            <a:r>
              <a:rPr lang="hr-HR" sz="1800" dirty="0"/>
              <a:t>Redovna članarina 100,00 kn; učenici i studenti 50,00 kn; umirovljenici 70,00 kn</a:t>
            </a:r>
          </a:p>
          <a:p>
            <a:pPr rtl="0"/>
            <a:r>
              <a:rPr lang="hr-HR" sz="1800" dirty="0"/>
              <a:t>Jedna iskaznica košta 4,80 kn, a markica 35,00kn</a:t>
            </a:r>
          </a:p>
          <a:p>
            <a:pPr rtl="0"/>
            <a:r>
              <a:rPr lang="hr-HR" sz="1800" dirty="0"/>
              <a:t>Društvu od članarine ostane 60,20 kn</a:t>
            </a:r>
          </a:p>
          <a:p>
            <a:pPr rtl="0"/>
            <a:r>
              <a:rPr lang="hr-HR" sz="2800" dirty="0"/>
              <a:t>ŠKOLARINA 5.550,00 KN</a:t>
            </a:r>
          </a:p>
          <a:p>
            <a:pPr rtl="0"/>
            <a:r>
              <a:rPr lang="hr-HR" sz="1800" dirty="0"/>
              <a:t>10. OPŠ voditelj Ante </a:t>
            </a:r>
            <a:r>
              <a:rPr lang="hr-HR" sz="1800" dirty="0" err="1"/>
              <a:t>Škeva</a:t>
            </a:r>
            <a:r>
              <a:rPr lang="hr-HR" sz="1800" dirty="0"/>
              <a:t> 20 školaraca (školarina 100,00 kn)</a:t>
            </a:r>
          </a:p>
          <a:p>
            <a:pPr rtl="0"/>
            <a:r>
              <a:rPr lang="hr-HR" sz="1800" dirty="0"/>
              <a:t>11. OPŠ voditelj Zoran Lelas 21 školarac (školarina 150,00 kn)</a:t>
            </a:r>
          </a:p>
          <a:p>
            <a:pPr rtl="0"/>
            <a:r>
              <a:rPr lang="hr-HR" sz="1800" dirty="0"/>
              <a:t>(skripta za školarce 40,00 kn; zamka 30,00 kn)</a:t>
            </a:r>
          </a:p>
          <a:p>
            <a:pPr marL="0" indent="0" rtl="0">
              <a:buNone/>
            </a:pPr>
            <a:endParaRPr lang="hr-HR" sz="1800" dirty="0"/>
          </a:p>
          <a:p>
            <a:pPr rtl="0"/>
            <a:endParaRPr lang="hr-HR" sz="1800" dirty="0"/>
          </a:p>
          <a:p>
            <a:pPr rtl="0"/>
            <a:endParaRPr lang="hr-HR" sz="2800" dirty="0"/>
          </a:p>
          <a:p>
            <a:pPr rtl="0"/>
            <a:endParaRPr lang="hr-HR" sz="1800" dirty="0"/>
          </a:p>
          <a:p>
            <a:pPr rtl="0"/>
            <a:endParaRPr lang="hr-HR" dirty="0"/>
          </a:p>
          <a:p>
            <a:pPr marL="0" indent="0" rtl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EA5B50-FDB6-3D79-91F0-A90D1097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PRIMICI OD PRODAJE: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F55A661-2F53-4C9C-40C0-0050931CE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Majice    3.520,00 kn</a:t>
            </a:r>
          </a:p>
          <a:p>
            <a:r>
              <a:rPr lang="hr-HR" dirty="0"/>
              <a:t>Dnevnici    640,00 kn</a:t>
            </a:r>
          </a:p>
          <a:p>
            <a:r>
              <a:rPr lang="hr-HR" dirty="0"/>
              <a:t>Zastave     280,00 kn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Majice nam je donirala tvrtka </a:t>
            </a:r>
            <a:r>
              <a:rPr lang="hr-HR" dirty="0" err="1"/>
              <a:t>Zvicer</a:t>
            </a:r>
            <a:r>
              <a:rPr lang="hr-HR" dirty="0"/>
              <a:t>, Općina Proložac i</a:t>
            </a:r>
          </a:p>
          <a:p>
            <a:pPr marL="0" indent="0">
              <a:buNone/>
            </a:pPr>
            <a:r>
              <a:rPr lang="hr-HR" dirty="0"/>
              <a:t>  HOK Osiguranje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2C5A065-F0B7-2F98-5982-A9D083E2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1682562"/>
            <a:ext cx="3096344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D1BED2-C804-6689-0E4A-7DECA20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DONACIJE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EA1515E-4AE1-0B45-0D99-E8404D2BD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Općine : </a:t>
            </a:r>
          </a:p>
          <a:p>
            <a:pPr marL="342900" indent="-342900"/>
            <a:r>
              <a:rPr lang="hr-HR" dirty="0"/>
              <a:t>Proložac     2.000,00 kn</a:t>
            </a:r>
          </a:p>
          <a:p>
            <a:pPr marL="342900" indent="-342900"/>
            <a:r>
              <a:rPr lang="hr-HR" dirty="0"/>
              <a:t>Zagvozd     1.000,00 kn</a:t>
            </a:r>
          </a:p>
          <a:p>
            <a:r>
              <a:rPr lang="hr-HR" dirty="0"/>
              <a:t> </a:t>
            </a:r>
            <a:r>
              <a:rPr lang="hr-HR" dirty="0" err="1"/>
              <a:t>Podbablje</a:t>
            </a:r>
            <a:r>
              <a:rPr lang="hr-HR" dirty="0"/>
              <a:t>    3.000,00 kn</a:t>
            </a:r>
          </a:p>
          <a:p>
            <a:r>
              <a:rPr lang="hr-HR" dirty="0"/>
              <a:t> </a:t>
            </a:r>
            <a:r>
              <a:rPr lang="hr-HR" dirty="0" err="1"/>
              <a:t>Runović</a:t>
            </a:r>
            <a:r>
              <a:rPr lang="hr-HR" dirty="0"/>
              <a:t>      1.000,00 kn</a:t>
            </a:r>
          </a:p>
          <a:p>
            <a:r>
              <a:rPr lang="hr-HR" dirty="0"/>
              <a:t> </a:t>
            </a:r>
            <a:r>
              <a:rPr lang="hr-HR" dirty="0" err="1"/>
              <a:t>Zmijavci</a:t>
            </a:r>
            <a:r>
              <a:rPr lang="hr-HR" dirty="0"/>
              <a:t>      2.000,00 kn</a:t>
            </a:r>
          </a:p>
          <a:p>
            <a:pPr marL="342900" indent="-342900"/>
            <a:r>
              <a:rPr lang="hr-HR" dirty="0"/>
              <a:t>Grad Imotski  4.000,00 kn</a:t>
            </a:r>
          </a:p>
          <a:p>
            <a:pPr marL="342900" indent="-342900"/>
            <a:r>
              <a:rPr lang="hr-HR" dirty="0"/>
              <a:t>Turistička zajednica Imota 2.000,00 kn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50199FA-91AB-45D9-966C-7B7E2A498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2276872"/>
            <a:ext cx="309703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D30EF2-B030-7CB0-8C85-A5F55C75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DONACIJE OD TVRTKI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24F16C6-E8DA-93DD-27C3-80CC7841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/>
            <a:r>
              <a:rPr lang="hr-HR" dirty="0"/>
              <a:t>DRDALIĆ GRADNJA    2.000,00 kn</a:t>
            </a:r>
          </a:p>
          <a:p>
            <a:pPr marL="342900" indent="-342900" algn="just"/>
            <a:r>
              <a:rPr lang="hr-HR" dirty="0"/>
              <a:t>PATRLJI              2.000,00 kn</a:t>
            </a:r>
          </a:p>
          <a:p>
            <a:pPr marL="342900" indent="-342900" algn="just"/>
            <a:r>
              <a:rPr lang="hr-HR" dirty="0"/>
              <a:t>BEMIX COMERC         500,00 kn</a:t>
            </a:r>
          </a:p>
          <a:p>
            <a:pPr marL="342900" indent="-342900" algn="just"/>
            <a:r>
              <a:rPr lang="hr-HR" dirty="0"/>
              <a:t>KATIĆ BAU            1.500,00 kn</a:t>
            </a:r>
          </a:p>
          <a:p>
            <a:pPr marL="342900" indent="-342900" algn="just"/>
            <a:r>
              <a:rPr lang="hr-HR" dirty="0"/>
              <a:t>HOK OSIGURANJE     4.350,00 kn</a:t>
            </a:r>
          </a:p>
          <a:p>
            <a:pPr marL="342900" indent="-342900" algn="just"/>
            <a:r>
              <a:rPr lang="hr-HR" dirty="0"/>
              <a:t>KW GRIJANJE         1.000,00 kn</a:t>
            </a:r>
          </a:p>
          <a:p>
            <a:pPr marL="342900" indent="-342900" algn="just"/>
            <a:r>
              <a:rPr lang="hr-HR" dirty="0"/>
              <a:t>SAVICA GRADNJA     1.000,00 kn</a:t>
            </a:r>
          </a:p>
          <a:p>
            <a:pPr marL="342900" indent="-342900" algn="just"/>
            <a:r>
              <a:rPr lang="hr-HR" dirty="0"/>
              <a:t>MIKULIĆ PETAR         500,00 kn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2C91F2A-4CA3-A1D6-9997-6B8DF446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96" y="1988840"/>
            <a:ext cx="331236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FF3DBBC-75E8-29A2-5D8D-03ABE76B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IZDACI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4F195B1-EF7C-36C7-7835-B4919857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Naknade banci   1.170,11 kn</a:t>
            </a:r>
          </a:p>
          <a:p>
            <a:r>
              <a:rPr lang="hr-HR" dirty="0"/>
              <a:t>Školovanje vodiča, </a:t>
            </a:r>
            <a:r>
              <a:rPr lang="hr-HR" dirty="0" err="1"/>
              <a:t>markacista</a:t>
            </a:r>
            <a:r>
              <a:rPr lang="hr-HR" dirty="0"/>
              <a:t> i speleologa  7.150,00 kn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Novi vodiči Mijo Jukić, Milan Buljan</a:t>
            </a:r>
          </a:p>
          <a:p>
            <a:pPr marL="0" indent="0">
              <a:buNone/>
            </a:pPr>
            <a:r>
              <a:rPr lang="hr-HR" sz="1600" dirty="0"/>
              <a:t>Vodiči pripravnici Nera Brekalo, Ante Buljan, Josip Rebić</a:t>
            </a:r>
          </a:p>
          <a:p>
            <a:pPr marL="0" indent="0">
              <a:buNone/>
            </a:pPr>
            <a:r>
              <a:rPr lang="hr-HR" sz="1600" dirty="0" err="1"/>
              <a:t>Markacist</a:t>
            </a:r>
            <a:r>
              <a:rPr lang="hr-HR" sz="1600" dirty="0"/>
              <a:t> Slaven Maršić</a:t>
            </a:r>
          </a:p>
          <a:p>
            <a:pPr marL="0" indent="0">
              <a:buNone/>
            </a:pPr>
            <a:r>
              <a:rPr lang="hr-HR" sz="1600" dirty="0"/>
              <a:t>Speleolog Josip Rebić</a:t>
            </a:r>
          </a:p>
          <a:p>
            <a:pPr marL="0" indent="0">
              <a:buNone/>
            </a:pPr>
            <a:r>
              <a:rPr lang="hr-HR" sz="1600" dirty="0"/>
              <a:t>Ispit za vodiča košta 750,00 kn</a:t>
            </a:r>
          </a:p>
        </p:txBody>
      </p:sp>
    </p:spTree>
    <p:extLst>
      <p:ext uri="{BB962C8B-B14F-4D97-AF65-F5344CB8AC3E}">
        <p14:creationId xmlns:p14="http://schemas.microsoft.com/office/powerpoint/2010/main" val="15557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588053-794C-FE9D-ED27-32909066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MATERIJALNI IZDACI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D9D15F-EA38-BB5E-3B3A-08CB08086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44824"/>
            <a:ext cx="9601200" cy="4327376"/>
          </a:xfrm>
        </p:spPr>
        <p:txBody>
          <a:bodyPr/>
          <a:lstStyle/>
          <a:p>
            <a:r>
              <a:rPr lang="hr-HR" dirty="0"/>
              <a:t>Troškovi reprezentacije (hrana, piće)  12.803,00 kn</a:t>
            </a:r>
          </a:p>
          <a:p>
            <a:r>
              <a:rPr lang="hr-HR" sz="1800" dirty="0"/>
              <a:t>(domjenak izborne skupštine, </a:t>
            </a:r>
            <a:r>
              <a:rPr lang="hr-HR" sz="1800" dirty="0" err="1"/>
              <a:t>Badnjevice</a:t>
            </a:r>
            <a:r>
              <a:rPr lang="hr-HR" sz="1800" dirty="0"/>
              <a:t>, noćni uspon na Svetog Juru, gostovanje Božić, </a:t>
            </a:r>
            <a:r>
              <a:rPr lang="hr-HR" sz="1800" dirty="0" err="1"/>
              <a:t>Celinić</a:t>
            </a:r>
            <a:r>
              <a:rPr lang="hr-HR" sz="1800" dirty="0"/>
              <a:t>, šetnja s umirovljenicima)</a:t>
            </a:r>
          </a:p>
          <a:p>
            <a:endParaRPr lang="hr-HR" sz="1800" dirty="0"/>
          </a:p>
          <a:p>
            <a:r>
              <a:rPr lang="hr-HR" dirty="0"/>
              <a:t>Materijal, sitan inventar   17.949,94 kn</a:t>
            </a:r>
          </a:p>
          <a:p>
            <a:r>
              <a:rPr lang="hr-HR" sz="1800" dirty="0"/>
              <a:t>(</a:t>
            </a:r>
            <a:r>
              <a:rPr lang="hr-HR" sz="1800" dirty="0" err="1"/>
              <a:t>motorole</a:t>
            </a:r>
            <a:r>
              <a:rPr lang="hr-HR" sz="1800" dirty="0"/>
              <a:t>, led svjetiljka, laptop, </a:t>
            </a:r>
            <a:r>
              <a:rPr lang="hr-HR" sz="1800" dirty="0" err="1"/>
              <a:t>rolap</a:t>
            </a:r>
            <a:r>
              <a:rPr lang="hr-HR" sz="1800" dirty="0"/>
              <a:t>, </a:t>
            </a:r>
            <a:r>
              <a:rPr lang="hr-HR" sz="1800" dirty="0" err="1"/>
              <a:t>speleo</a:t>
            </a:r>
            <a:r>
              <a:rPr lang="hr-HR" sz="1800" dirty="0"/>
              <a:t> oprema, zastave, zahvalnice, </a:t>
            </a:r>
            <a:r>
              <a:rPr lang="hr-HR" sz="1800" dirty="0" err="1"/>
              <a:t>printanje</a:t>
            </a:r>
            <a:r>
              <a:rPr lang="hr-HR" sz="1800" dirty="0"/>
              <a:t> majica, naljepnica, zastavica, zamke, boje za markiranje….)</a:t>
            </a:r>
          </a:p>
          <a:p>
            <a:endParaRPr lang="hr-HR" sz="1800" dirty="0"/>
          </a:p>
          <a:p>
            <a:r>
              <a:rPr lang="hr-HR" dirty="0"/>
              <a:t>Markice, iskaznice, dnevnici, HPS    6.700,00 kn</a:t>
            </a:r>
          </a:p>
        </p:txBody>
      </p:sp>
    </p:spTree>
    <p:extLst>
      <p:ext uri="{BB962C8B-B14F-4D97-AF65-F5344CB8AC3E}">
        <p14:creationId xmlns:p14="http://schemas.microsoft.com/office/powerpoint/2010/main" val="31525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3EF713-6616-DFB5-4A33-E6754772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NASE DONACIJE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D9EDC9A-5C96-1480-5116-68D336C9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Donacija Vrgorcu za Dane planinara     500,00 kn</a:t>
            </a:r>
          </a:p>
          <a:p>
            <a:r>
              <a:rPr lang="hr-HR" dirty="0"/>
              <a:t>Donacija Dječjem domu Maestral       2.000,00 kn</a:t>
            </a:r>
          </a:p>
          <a:p>
            <a:r>
              <a:rPr lang="hr-HR" sz="1800" dirty="0"/>
              <a:t>(honorar Božiću i </a:t>
            </a:r>
            <a:r>
              <a:rPr lang="hr-HR" sz="1800" dirty="0" err="1"/>
              <a:t>Celiniću</a:t>
            </a:r>
            <a:r>
              <a:rPr lang="hr-HR" sz="1800" dirty="0"/>
              <a:t>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68D0049-1A3F-20C1-5C92-01B37E05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72" y="3413464"/>
            <a:ext cx="7397080" cy="27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111C65-9B7A-DD12-97F2-463B5011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STANJE 1.12.2022.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68FB33A-C62A-0A2E-99A9-CD7B654C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Blagajna 5.438,21 kn</a:t>
            </a:r>
          </a:p>
          <a:p>
            <a:r>
              <a:rPr lang="hr-HR" dirty="0"/>
              <a:t>Žiro račun 28.683,32 kn</a:t>
            </a:r>
          </a:p>
          <a:p>
            <a:endParaRPr lang="hr-HR" dirty="0"/>
          </a:p>
          <a:p>
            <a:r>
              <a:rPr lang="hr-HR" dirty="0"/>
              <a:t>Ukupni primici 57.060,04 kn</a:t>
            </a:r>
          </a:p>
          <a:p>
            <a:r>
              <a:rPr lang="hr-HR" dirty="0"/>
              <a:t>Ukupni izdaci  48.274,51 kn</a:t>
            </a:r>
          </a:p>
          <a:p>
            <a:r>
              <a:rPr lang="hr-HR" dirty="0"/>
              <a:t>Višak primitaka  8.785,53 kn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89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koj 16 x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62_TF02801109_TF02801109" id="{F2946BD3-6AE6-437B-B2D2-A6CFDFBD0192}" vid="{E4DE93B3-898E-470A-ACB4-A6B9D2196863}"/>
    </a:ext>
  </a:extLst>
</a:theme>
</file>

<file path=ppt/theme/theme2.xml><?xml version="1.0" encoding="utf-8"?>
<a:theme xmlns:a="http://schemas.openxmlformats.org/drawingml/2006/main" name="Tema sustav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16358AF54654E86F671DB44BFC66A" ma:contentTypeVersion="3" ma:contentTypeDescription="Create a new document." ma:contentTypeScope="" ma:versionID="5089b252a75e411dfd5ad47619dea61e">
  <xsd:schema xmlns:xsd="http://www.w3.org/2001/XMLSchema" xmlns:xs="http://www.w3.org/2001/XMLSchema" xmlns:p="http://schemas.microsoft.com/office/2006/metadata/properties" xmlns:ns3="521dc63a-695a-45ba-8b26-0e10e288ec62" targetNamespace="http://schemas.microsoft.com/office/2006/metadata/properties" ma:root="true" ma:fieldsID="6f95e671a07450cab8637fe1fbc6599f" ns3:_="">
    <xsd:import namespace="521dc63a-695a-45ba-8b26-0e10e288ec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dc63a-695a-45ba-8b26-0e10e288e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72AC95-8AA8-493F-8F0F-669EFA656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9AD18-D665-4B06-B172-D5F5F15C8D5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21dc63a-695a-45ba-8b26-0e10e288ec6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spokojne prirode (široki zaslon)</Template>
  <TotalTime>118</TotalTime>
  <Words>339</Words>
  <Application>Microsoft Office PowerPoint</Application>
  <PresentationFormat>Custom</PresentationFormat>
  <Paragraphs>75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Spokoj 16 x 9</vt:lpstr>
      <vt:lpstr>Financijsko izvješće za HPD Imotski</vt:lpstr>
      <vt:lpstr>PRIMICI</vt:lpstr>
      <vt:lpstr>PRIMICI OD PRODAJE:</vt:lpstr>
      <vt:lpstr>DONACIJE </vt:lpstr>
      <vt:lpstr>DONACIJE OD TVRTKI </vt:lpstr>
      <vt:lpstr>IZDACI</vt:lpstr>
      <vt:lpstr>MATERIJALNI IZDACI</vt:lpstr>
      <vt:lpstr>NASE DONACIJE</vt:lpstr>
      <vt:lpstr>STANJE 1.12.2022. </vt:lpstr>
      <vt:lpstr>  HVALA NA PAŽNJI 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Financijsko izvješće za HPD Imotski</dc:title>
  <dc:creator>Nevenka</dc:creator>
  <cp:lastModifiedBy>Josip Vukosav</cp:lastModifiedBy>
  <cp:revision>7</cp:revision>
  <dcterms:created xsi:type="dcterms:W3CDTF">2022-12-08T22:02:51Z</dcterms:created>
  <dcterms:modified xsi:type="dcterms:W3CDTF">2023-12-19T11:22:47Z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0x01010090A16358AF54654E86F671DB44BFC66A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