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</p:sldMasterIdLst>
  <p:sldIdLst>
    <p:sldId id="256" r:id="rId3"/>
    <p:sldId id="257" r:id="rId4"/>
    <p:sldId id="258" r:id="rId5"/>
    <p:sldId id="285" r:id="rId6"/>
    <p:sldId id="259" r:id="rId7"/>
    <p:sldId id="291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6" r:id="rId18"/>
    <p:sldId id="287" r:id="rId19"/>
    <p:sldId id="264" r:id="rId20"/>
    <p:sldId id="288" r:id="rId21"/>
    <p:sldId id="289" r:id="rId22"/>
    <p:sldId id="260" r:id="rId23"/>
    <p:sldId id="261" r:id="rId24"/>
    <p:sldId id="262" r:id="rId25"/>
    <p:sldId id="263" r:id="rId26"/>
    <p:sldId id="265" r:id="rId27"/>
    <p:sldId id="266" r:id="rId28"/>
    <p:sldId id="267" r:id="rId29"/>
    <p:sldId id="283" r:id="rId30"/>
    <p:sldId id="269" r:id="rId31"/>
    <p:sldId id="284" r:id="rId32"/>
    <p:sldId id="270" r:id="rId33"/>
    <p:sldId id="271" r:id="rId34"/>
    <p:sldId id="272" r:id="rId35"/>
    <p:sldId id="34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2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9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3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74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60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86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7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10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79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3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44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11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2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8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3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848389-DA65-41F9-A8F7-E6B0B44AD164}" type="datetimeFigureOut">
              <a:rPr lang="sr-Latn-CS" smtClean="0"/>
              <a:pPr/>
              <a:t>4.3.2023.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D9E763-D4C6-4EF1-9FAB-0AB411A4E13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541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2">
            <a:extLst>
              <a:ext uri="{FF2B5EF4-FFF2-40B4-BE49-F238E27FC236}">
                <a16:creationId xmlns="" xmlns:a16="http://schemas.microsoft.com/office/drawing/2014/main" id="{9B9C0EA8-1D7C-4958-8088-FCCA7A1433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4">
            <a:extLst>
              <a:ext uri="{FF2B5EF4-FFF2-40B4-BE49-F238E27FC236}">
                <a16:creationId xmlns="" xmlns:a16="http://schemas.microsoft.com/office/drawing/2014/main" id="{5000D6DE-A23B-4C22-B47F-8F693347EF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26">
            <a:extLst>
              <a:ext uri="{FF2B5EF4-FFF2-40B4-BE49-F238E27FC236}">
                <a16:creationId xmlns="" xmlns:a16="http://schemas.microsoft.com/office/drawing/2014/main" id="{858504C1-2ED3-452E-978F-5A9D17113A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418611" y="1713512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6F8E3D02-F8A1-4BBF-A013-532F623669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418610" y="1713512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10613EA-2BBD-46B6-AF2C-754D909D8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2473" y="2860965"/>
            <a:ext cx="4959927" cy="2860964"/>
          </a:xfrm>
        </p:spPr>
        <p:txBody>
          <a:bodyPr anchor="t">
            <a:normAutofit/>
          </a:bodyPr>
          <a:lstStyle/>
          <a:p>
            <a:pPr algn="r"/>
            <a:r>
              <a:rPr lang="hr-HR" sz="4800" dirty="0">
                <a:solidFill>
                  <a:srgbClr val="FFFFFF"/>
                </a:solidFill>
              </a:rPr>
              <a:t>Izvještaj o radu</a:t>
            </a:r>
            <a:br>
              <a:rPr lang="hr-HR" sz="4800" dirty="0">
                <a:solidFill>
                  <a:srgbClr val="FFFFFF"/>
                </a:solidFill>
              </a:rPr>
            </a:br>
            <a:r>
              <a:rPr lang="hr-HR" sz="4800" dirty="0">
                <a:solidFill>
                  <a:srgbClr val="FFFFFF"/>
                </a:solidFill>
              </a:rPr>
              <a:t/>
            </a:r>
            <a:br>
              <a:rPr lang="hr-HR" sz="4800" dirty="0">
                <a:solidFill>
                  <a:srgbClr val="FFFFFF"/>
                </a:solidFill>
              </a:rPr>
            </a:b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3178B89-A7A0-4E4A-8ACD-AC563413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534" y="921327"/>
            <a:ext cx="3965866" cy="4800601"/>
          </a:xfrm>
        </p:spPr>
        <p:txBody>
          <a:bodyPr anchor="b">
            <a:normAutofit/>
          </a:bodyPr>
          <a:lstStyle/>
          <a:p>
            <a:pPr algn="r"/>
            <a:r>
              <a:rPr lang="hr-HR" smtClean="0">
                <a:solidFill>
                  <a:srgbClr val="FFFFFF"/>
                </a:solidFill>
              </a:rPr>
              <a:t>2022.god.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39981D0-2E1E-4DAA-8791-2497D4AB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1296215"/>
            <a:ext cx="4265571" cy="4265571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1979A256-14ED-4FA7-B1D1-1A2D51CBDC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4418612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5EDCF3AD-D5F8-475E-A3D4-5E0D81627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4418610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234345-C4AA-4357-8465-E4390C8E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Iva Ujević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="" xmlns:a16="http://schemas.microsoft.com/office/drawing/2014/main" id="{CA85932A-2603-44C8-B02D-CBBF402FE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="" xmlns:a16="http://schemas.microsoft.com/office/drawing/2014/main" id="{97067A85-993A-2CE0-BB07-2EBBA922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BIBLIOTEKAR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6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67859F8-821F-4C2C-97F9-D4301E5D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Ante </a:t>
            </a:r>
            <a:r>
              <a:rPr lang="hr-HR" dirty="0" err="1">
                <a:solidFill>
                  <a:srgbClr val="FFFFFF"/>
                </a:solidFill>
              </a:rPr>
              <a:t>Škeva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="" xmlns:a16="http://schemas.microsoft.com/office/drawing/2014/main" id="{AD795D0D-9957-490E-BA86-23CC60F78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="" xmlns:a16="http://schemas.microsoft.com/office/drawing/2014/main" id="{44F46A7E-F94D-3447-B4DE-F0CB9AE7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ARHIVAR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F6CE3C2-E226-46D3-A08D-AE0A5577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Josip Rebić</a:t>
            </a: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="" xmlns:a16="http://schemas.microsoft.com/office/drawing/2014/main" id="{683A3E4F-90AE-4BCF-A862-AC12BB1C0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94DDAE6-5E1E-49B8-BBAF-BB9F1120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ČLAN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3" name="Freeform: Shape 5132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AA746A-CAC9-4641-A682-24E73592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Matko Tomas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="" xmlns:a16="http://schemas.microsoft.com/office/drawing/2014/main" id="{622AF7C2-A5C8-4B98-9711-02CE1A8DC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B50C749-6035-4203-8256-70FBC2A6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ČLAN</a:t>
            </a:r>
          </a:p>
        </p:txBody>
      </p:sp>
      <p:sp>
        <p:nvSpPr>
          <p:cNvPr id="6155" name="Freeform: Shape 6154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7" name="Freeform: Shape 6156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141DF40-8A84-4BCC-A8D1-A0401D60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Boris </a:t>
            </a:r>
            <a:r>
              <a:rPr lang="hr-HR" dirty="0" err="1">
                <a:solidFill>
                  <a:srgbClr val="FFFFFF"/>
                </a:solidFill>
              </a:rPr>
              <a:t>Gavrić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="" xmlns:a16="http://schemas.microsoft.com/office/drawing/2014/main" id="{775E32FD-9CB4-4061-A4CC-A9930449B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Content Placeholder 7173">
            <a:extLst>
              <a:ext uri="{FF2B5EF4-FFF2-40B4-BE49-F238E27FC236}">
                <a16:creationId xmlns="" xmlns:a16="http://schemas.microsoft.com/office/drawing/2014/main" id="{8D3F02A1-F1D2-9B2E-3CD4-17D7FB50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GORSKI SPAŠAVATELJ HGSS-a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ČLAN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1" name="Freeform: Shape 7180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57BFBE-ECC5-4592-820B-CFB864CA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Luka </a:t>
            </a:r>
            <a:r>
              <a:rPr lang="hr-HR" dirty="0" err="1">
                <a:solidFill>
                  <a:srgbClr val="FFFFFF"/>
                </a:solidFill>
              </a:rPr>
              <a:t>Žarković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="" xmlns:a16="http://schemas.microsoft.com/office/drawing/2014/main" id="{72394388-207F-4F9B-9492-051384A3B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Content Placeholder 8197">
            <a:extLst>
              <a:ext uri="{FF2B5EF4-FFF2-40B4-BE49-F238E27FC236}">
                <a16:creationId xmlns="" xmlns:a16="http://schemas.microsoft.com/office/drawing/2014/main" id="{A3D5A248-A483-B626-142A-AEC62B9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ČLAN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05" name="Freeform: Shape 8204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07" name="Freeform: Shape 8206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471B058-70F3-4EAE-8EC2-3B03BECD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7"/>
            <a:ext cx="9914859" cy="4268411"/>
          </a:xfrm>
        </p:spPr>
        <p:txBody>
          <a:bodyPr/>
          <a:lstStyle/>
          <a:p>
            <a:r>
              <a:rPr lang="hr-HR" dirty="0"/>
              <a:t>Aktivnosti :</a:t>
            </a:r>
          </a:p>
        </p:txBody>
      </p:sp>
    </p:spTree>
    <p:extLst>
      <p:ext uri="{BB962C8B-B14F-4D97-AF65-F5344CB8AC3E}">
        <p14:creationId xmlns:p14="http://schemas.microsoft.com/office/powerpoint/2010/main" val="362072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7A5AD4A-5518-4389-864C-073C491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27" y="590668"/>
            <a:ext cx="10568733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Ljubavna jama</a:t>
            </a:r>
          </a:p>
        </p:txBody>
      </p:sp>
      <p:pic>
        <p:nvPicPr>
          <p:cNvPr id="9218" name="Picture 2" descr="Image preview">
            <a:extLst>
              <a:ext uri="{FF2B5EF4-FFF2-40B4-BE49-F238E27FC236}">
                <a16:creationId xmlns="" xmlns:a16="http://schemas.microsoft.com/office/drawing/2014/main" id="{A896DE96-80A6-4516-A526-69ABDD59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649" y="1709580"/>
            <a:ext cx="5861806" cy="421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preview">
            <a:extLst>
              <a:ext uri="{FF2B5EF4-FFF2-40B4-BE49-F238E27FC236}">
                <a16:creationId xmlns="" xmlns:a16="http://schemas.microsoft.com/office/drawing/2014/main" id="{95EB77FE-119D-4E00-8D0E-9A67CB01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27" y="1709580"/>
            <a:ext cx="5835473" cy="42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6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38797BB-1633-4EDD-80E0-E635CA9B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590668"/>
            <a:ext cx="10711272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Uska jama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="" xmlns:a16="http://schemas.microsoft.com/office/drawing/2014/main" id="{90F8D87D-4E0C-4468-A6BE-49E23140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287" y="287015"/>
            <a:ext cx="4747888" cy="62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="" xmlns:a16="http://schemas.microsoft.com/office/drawing/2014/main" id="{E6459F76-163C-4C78-B3E4-50BDB9CB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117" y="287015"/>
            <a:ext cx="3063435" cy="62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4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E760D2-2CB4-421E-A0A0-61608930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90668"/>
            <a:ext cx="9914860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Kučija</a:t>
            </a:r>
            <a:r>
              <a:rPr lang="hr-HR" dirty="0"/>
              <a:t> jama</a:t>
            </a:r>
          </a:p>
        </p:txBody>
      </p:sp>
      <p:pic>
        <p:nvPicPr>
          <p:cNvPr id="10242" name="Picture 2" descr="Image preview">
            <a:extLst>
              <a:ext uri="{FF2B5EF4-FFF2-40B4-BE49-F238E27FC236}">
                <a16:creationId xmlns="" xmlns:a16="http://schemas.microsoft.com/office/drawing/2014/main" id="{3124E35C-DEC6-4E44-8902-A6926C8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670" y="559815"/>
            <a:ext cx="4164348" cy="60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preview">
            <a:extLst>
              <a:ext uri="{FF2B5EF4-FFF2-40B4-BE49-F238E27FC236}">
                <a16:creationId xmlns="" xmlns:a16="http://schemas.microsoft.com/office/drawing/2014/main" id="{D334371D-2482-460E-8F66-19F7AB74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658" y="559815"/>
            <a:ext cx="4536440" cy="60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4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4F8BDF4-1553-48C9-A48B-1706CD48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Speleološki odsjek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3E7487A-BC5C-439F-B6C1-9408CEF8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00981"/>
            <a:ext cx="9914860" cy="4342010"/>
          </a:xfrm>
        </p:spPr>
        <p:txBody>
          <a:bodyPr/>
          <a:lstStyle/>
          <a:p>
            <a:r>
              <a:rPr lang="hr-HR" dirty="0"/>
              <a:t>Osnovan 2012. godine</a:t>
            </a:r>
          </a:p>
          <a:p>
            <a:r>
              <a:rPr lang="hr-HR" dirty="0"/>
              <a:t>Deset godina aktivnosti speleološkog odsjeka</a:t>
            </a:r>
          </a:p>
          <a:p>
            <a:r>
              <a:rPr lang="hr-HR" dirty="0"/>
              <a:t>Sudjelovanje u brojnim speleološkim akcijama i aktivnostima</a:t>
            </a:r>
          </a:p>
          <a:p>
            <a:r>
              <a:rPr lang="hr-HR" dirty="0"/>
              <a:t>Ekspedicija </a:t>
            </a:r>
            <a:r>
              <a:rPr lang="hr-HR" b="1" i="1" dirty="0"/>
              <a:t>Crveno jezero 2013.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D032B8B-E93C-4AE8-8ED8-BB69B8512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17" y="717221"/>
            <a:ext cx="3342967" cy="27895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585A504-F670-410A-8D83-2A3903E3F9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871986"/>
            <a:ext cx="4318973" cy="27496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938513F2-91F5-4746-902A-834088EFC6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312" y="3917986"/>
            <a:ext cx="5658772" cy="27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B56611C-BB3E-47AB-9EA3-BD6C98AD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9730"/>
            <a:ext cx="10829260" cy="554326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Jama u Javnome </a:t>
            </a:r>
            <a:r>
              <a:rPr lang="hr-HR" dirty="0" err="1"/>
              <a:t>docu</a:t>
            </a:r>
            <a:endParaRPr lang="hr-HR" dirty="0"/>
          </a:p>
        </p:txBody>
      </p:sp>
      <p:pic>
        <p:nvPicPr>
          <p:cNvPr id="12290" name="Picture 2" descr="Image preview">
            <a:extLst>
              <a:ext uri="{FF2B5EF4-FFF2-40B4-BE49-F238E27FC236}">
                <a16:creationId xmlns="" xmlns:a16="http://schemas.microsoft.com/office/drawing/2014/main" id="{B26838A2-3645-4062-91DC-59EF44FC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985" y="295334"/>
            <a:ext cx="4519153" cy="62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preview">
            <a:extLst>
              <a:ext uri="{FF2B5EF4-FFF2-40B4-BE49-F238E27FC236}">
                <a16:creationId xmlns="" xmlns:a16="http://schemas.microsoft.com/office/drawing/2014/main" id="{DA0CD9B1-BF48-4A96-8C8F-01250B2E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78" y="295334"/>
            <a:ext cx="4726615" cy="63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0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037524C-5E78-4B8C-BF24-4764CF4B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4" y="-1329070"/>
            <a:ext cx="10734232" cy="4837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dirty="0"/>
              <a:t>Crveno jezero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53808613-2961-46F0-8628-6F3B04147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0" y="1644736"/>
            <a:ext cx="8743381" cy="48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BE805C37-5C3D-451E-BE07-E19623476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839075" y="861238"/>
            <a:ext cx="3254938" cy="3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8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680358B-0A87-42C2-A51D-6274703D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826936"/>
            <a:ext cx="10662283" cy="521605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Kanjon </a:t>
            </a:r>
            <a:r>
              <a:rPr lang="hr-HR" dirty="0" err="1"/>
              <a:t>Badnjevice</a:t>
            </a:r>
            <a:endParaRPr lang="hr-HR" dirty="0"/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B95B373F-B99A-46B4-9544-FCC0FCA1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168" y="956187"/>
            <a:ext cx="9086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3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22240CB-4F33-4D1E-B4BD-69750A6DA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97" y="590668"/>
            <a:ext cx="10682463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Kanjon </a:t>
            </a:r>
            <a:r>
              <a:rPr lang="hr-HR" dirty="0" err="1"/>
              <a:t>Lištice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E6FDA1B-C019-4F84-B05B-3E8EDCBE9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953" y="1704405"/>
            <a:ext cx="5430479" cy="4437719"/>
          </a:xfrm>
          <a:prstGeom prst="rect">
            <a:avLst/>
          </a:prstGeom>
        </p:spPr>
      </p:pic>
      <p:pic>
        <p:nvPicPr>
          <p:cNvPr id="1028" name="Picture 4" descr="Image preview">
            <a:extLst>
              <a:ext uri="{FF2B5EF4-FFF2-40B4-BE49-F238E27FC236}">
                <a16:creationId xmlns="" xmlns:a16="http://schemas.microsoft.com/office/drawing/2014/main" id="{3A18966A-DF48-4CFF-B9A0-E44A25A9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07" y="1730477"/>
            <a:ext cx="6223235" cy="44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3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9702ACD-6E82-4C85-8D1C-CAB6CFF9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298494"/>
            <a:ext cx="10612950" cy="574449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Stolarska jama</a:t>
            </a:r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="" xmlns:a16="http://schemas.microsoft.com/office/drawing/2014/main" id="{6462FB24-DFDD-4D74-81F2-E752FF8E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585" y="298494"/>
            <a:ext cx="2820299" cy="62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preview">
            <a:extLst>
              <a:ext uri="{FF2B5EF4-FFF2-40B4-BE49-F238E27FC236}">
                <a16:creationId xmlns="" xmlns:a16="http://schemas.microsoft.com/office/drawing/2014/main" id="{F5B89339-F58F-4E15-A7D8-1D423E8B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21" y="815009"/>
            <a:ext cx="7659329" cy="57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1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16474CF-0416-410D-B409-490D06F5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433690"/>
            <a:ext cx="10720499" cy="560930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Jama iznad Čagljevih kuća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="" xmlns:a16="http://schemas.microsoft.com/office/drawing/2014/main" id="{398BA804-8F7B-47D2-861A-758B9428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746" y="973392"/>
            <a:ext cx="4400446" cy="56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="" xmlns:a16="http://schemas.microsoft.com/office/drawing/2014/main" id="{4BB6CA6B-F2D6-45C8-B3D8-89A70D82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0561" y="177516"/>
            <a:ext cx="3129554" cy="65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A70581A-C23C-41BE-8756-0D0DD9BA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6" y="353962"/>
            <a:ext cx="10760434" cy="5689030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Lokvičićka</a:t>
            </a:r>
            <a:r>
              <a:rPr lang="hr-HR" dirty="0"/>
              <a:t> jezera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="" xmlns:a16="http://schemas.microsoft.com/office/drawing/2014/main" id="{46CFFC2F-5660-4E01-8DC2-B5D882E9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086" y="993057"/>
            <a:ext cx="7527847" cy="55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preview">
            <a:extLst>
              <a:ext uri="{FF2B5EF4-FFF2-40B4-BE49-F238E27FC236}">
                <a16:creationId xmlns="" xmlns:a16="http://schemas.microsoft.com/office/drawing/2014/main" id="{0D3F3E59-139B-4C59-9AD2-7A96483F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33" y="993057"/>
            <a:ext cx="4163853" cy="55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3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D62A2AE-1827-41BB-8606-29FC02AD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37652"/>
            <a:ext cx="10603118" cy="590533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Gaćina jama</a:t>
            </a:r>
          </a:p>
        </p:txBody>
      </p:sp>
      <p:pic>
        <p:nvPicPr>
          <p:cNvPr id="6146" name="Picture 2" descr="Image preview">
            <a:extLst>
              <a:ext uri="{FF2B5EF4-FFF2-40B4-BE49-F238E27FC236}">
                <a16:creationId xmlns="" xmlns:a16="http://schemas.microsoft.com/office/drawing/2014/main" id="{3CB653CD-EB6E-4AD2-A1A2-FCF828B3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45" y="653307"/>
            <a:ext cx="2581705" cy="57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preview">
            <a:extLst>
              <a:ext uri="{FF2B5EF4-FFF2-40B4-BE49-F238E27FC236}">
                <a16:creationId xmlns="" xmlns:a16="http://schemas.microsoft.com/office/drawing/2014/main" id="{0DA88BAB-0208-4EA3-AF7F-03185FB2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452" y="653307"/>
            <a:ext cx="8768580" cy="49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8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742E2B2-EA88-421E-9E7C-4A24F3A1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590668"/>
            <a:ext cx="10350795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RIČICE (</a:t>
            </a:r>
            <a:r>
              <a:rPr lang="hr-HR" dirty="0" err="1"/>
              <a:t>Gavranuša</a:t>
            </a:r>
            <a:r>
              <a:rPr lang="hr-HR" dirty="0"/>
              <a:t> i WTF)</a:t>
            </a:r>
          </a:p>
        </p:txBody>
      </p:sp>
      <p:pic>
        <p:nvPicPr>
          <p:cNvPr id="13314" name="Picture 2" descr="Image preview">
            <a:extLst>
              <a:ext uri="{FF2B5EF4-FFF2-40B4-BE49-F238E27FC236}">
                <a16:creationId xmlns="" xmlns:a16="http://schemas.microsoft.com/office/drawing/2014/main" id="{476C1ECF-DC5B-4C61-83F0-846D1C94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661" y="459244"/>
            <a:ext cx="4528283" cy="60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preview">
            <a:extLst>
              <a:ext uri="{FF2B5EF4-FFF2-40B4-BE49-F238E27FC236}">
                <a16:creationId xmlns="" xmlns:a16="http://schemas.microsoft.com/office/drawing/2014/main" id="{C54A2B86-DDF3-4B97-B445-3DD91902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65" y="1191307"/>
            <a:ext cx="7074196" cy="53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8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E6832DF-FB49-4010-9B1D-715BE0D1E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590668"/>
            <a:ext cx="10534292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Zovnjača</a:t>
            </a:r>
            <a:endParaRPr lang="hr-HR" dirty="0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="" xmlns:a16="http://schemas.microsoft.com/office/drawing/2014/main" id="{27ED6567-3861-47D9-AE3E-53A808B1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719" y="1676504"/>
            <a:ext cx="6617109" cy="42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>
            <a:extLst>
              <a:ext uri="{FF2B5EF4-FFF2-40B4-BE49-F238E27FC236}">
                <a16:creationId xmlns="" xmlns:a16="http://schemas.microsoft.com/office/drawing/2014/main" id="{389DFE0A-2860-44FD-A52E-D6CB6A2F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390" y="1676504"/>
            <a:ext cx="6232577" cy="42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3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D393A87-DC54-45A2-849E-C90BB70E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606668"/>
            <a:ext cx="10178277" cy="1313003"/>
          </a:xfrm>
        </p:spPr>
        <p:txBody>
          <a:bodyPr>
            <a:normAutofit/>
          </a:bodyPr>
          <a:lstStyle/>
          <a:p>
            <a:r>
              <a:rPr lang="hr-HR" sz="2400" dirty="0"/>
              <a:t>Trenutni sastav članstva Speleološkog odsjeka: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F521B14-4483-4652-B8D3-552925AA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- 10 aktivnih članova</a:t>
            </a:r>
          </a:p>
          <a:p>
            <a:r>
              <a:rPr lang="hr-HR" dirty="0"/>
              <a:t>- 1 speleolog</a:t>
            </a:r>
          </a:p>
          <a:p>
            <a:r>
              <a:rPr lang="hr-HR" dirty="0"/>
              <a:t>- 8 speleoloških pripravnika </a:t>
            </a:r>
          </a:p>
          <a:p>
            <a:r>
              <a:rPr lang="hr-HR" dirty="0"/>
              <a:t>- 1 suradnik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C25E991-4145-439A-8782-809715BA41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1568">
            <a:off x="7395782" y="788061"/>
            <a:ext cx="4934694" cy="58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0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7B2B00A-2F56-45C4-AF60-E5529ADF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0668"/>
            <a:ext cx="10829260" cy="545232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KRČEVAC</a:t>
            </a: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="" xmlns:a16="http://schemas.microsoft.com/office/drawing/2014/main" id="{F46769B1-8353-4E46-A610-D2F676B8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229" y="590668"/>
            <a:ext cx="7135980" cy="54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="" xmlns:a16="http://schemas.microsoft.com/office/drawing/2014/main" id="{2A0BD406-E64C-4A28-8424-98D2153E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9" y="1412085"/>
            <a:ext cx="4574031" cy="38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3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77726BD-3BA7-460B-BA3E-04B0F613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65A47C2-73D6-4807-B058-247C9DE6D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 HGSS-om</a:t>
            </a:r>
          </a:p>
          <a:p>
            <a:r>
              <a:rPr lang="hr-HR" dirty="0"/>
              <a:t>S drugim speleološkim udrugama (SAK Ekstrem, SD </a:t>
            </a:r>
            <a:r>
              <a:rPr lang="hr-HR" dirty="0" err="1"/>
              <a:t>Špiljar</a:t>
            </a:r>
            <a:r>
              <a:rPr lang="hr-HR" dirty="0"/>
              <a:t>, SO HPD Mosor…)</a:t>
            </a:r>
          </a:p>
          <a:p>
            <a:r>
              <a:rPr lang="hr-HR" dirty="0"/>
              <a:t>S </a:t>
            </a:r>
            <a:r>
              <a:rPr lang="hr-HR" dirty="0" err="1"/>
              <a:t>Geoparkom</a:t>
            </a:r>
            <a:r>
              <a:rPr lang="hr-HR" dirty="0"/>
              <a:t> Biokovo-Imotska jezera</a:t>
            </a:r>
          </a:p>
          <a:p>
            <a:r>
              <a:rPr lang="hr-HR" dirty="0"/>
              <a:t>S Fakultetom graditeljstva, arhitekture i geodezije u Splitu</a:t>
            </a:r>
          </a:p>
          <a:p>
            <a:r>
              <a:rPr lang="hr-HR" dirty="0"/>
              <a:t>S Prirodoslovno-matematičkim fakultetom u Zagrebu</a:t>
            </a:r>
          </a:p>
          <a:p>
            <a:r>
              <a:rPr lang="hr-HR" dirty="0"/>
              <a:t>S Javnom ustanovom „More i krš”</a:t>
            </a:r>
          </a:p>
          <a:p>
            <a:r>
              <a:rPr lang="hr-HR" dirty="0"/>
              <a:t>S „Parkom prirode Biokovo”</a:t>
            </a:r>
          </a:p>
          <a:p>
            <a:r>
              <a:rPr lang="hr-HR" dirty="0"/>
              <a:t>S MINGOR-om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653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D975F23-64F6-4376-9857-5D33DAEE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Donacije: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0C63C12-45CF-4C5A-BA02-C19BDC92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Geopark</a:t>
            </a:r>
            <a:r>
              <a:rPr lang="hr-HR" dirty="0"/>
              <a:t> Biokovo-Imotska jezera (oprema u vrijednosti 6000 kn)</a:t>
            </a:r>
          </a:p>
          <a:p>
            <a:r>
              <a:rPr lang="hr-HR" dirty="0"/>
              <a:t>Javna ustanova „More i krš" (oprema u vrijednosti 7000 kn)</a:t>
            </a:r>
          </a:p>
        </p:txBody>
      </p:sp>
    </p:spTree>
    <p:extLst>
      <p:ext uri="{BB962C8B-B14F-4D97-AF65-F5344CB8AC3E}">
        <p14:creationId xmlns:p14="http://schemas.microsoft.com/office/powerpoint/2010/main" val="10602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9C70F4-D85F-4CD0-A0AB-F833126F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Stanje opreme: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1F0F2F4-FEB7-4D55-BBFA-3F7C9A48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aktivni članovi imaju zaduženu osobnu opremu</a:t>
            </a:r>
          </a:p>
          <a:p>
            <a:r>
              <a:rPr lang="hr-HR" dirty="0"/>
              <a:t>Preko 500 metara užeta</a:t>
            </a:r>
          </a:p>
          <a:p>
            <a:r>
              <a:rPr lang="hr-HR" dirty="0"/>
              <a:t>Dovoljno društvene opreme za opremanje speleoloških objekata i ostalih aktivnosti (planinarske škole i dr..)</a:t>
            </a:r>
          </a:p>
        </p:txBody>
      </p:sp>
    </p:spTree>
    <p:extLst>
      <p:ext uri="{BB962C8B-B14F-4D97-AF65-F5344CB8AC3E}">
        <p14:creationId xmlns:p14="http://schemas.microsoft.com/office/powerpoint/2010/main" val="2259042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P905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5993219" cy="11430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Hvala na pažnji!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102408" name="Picture 8" descr="Animated_20Ba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757426">
            <a:off x="9994918" y="708025"/>
            <a:ext cx="1714500" cy="141922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5A4E433-F858-4209-8020-8B22B9D4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7"/>
            <a:ext cx="9914859" cy="4123317"/>
          </a:xfrm>
        </p:spPr>
        <p:txBody>
          <a:bodyPr/>
          <a:lstStyle/>
          <a:p>
            <a:r>
              <a:rPr lang="hr-HR" dirty="0"/>
              <a:t>Članovi SO-a:</a:t>
            </a:r>
          </a:p>
        </p:txBody>
      </p:sp>
    </p:spTree>
    <p:extLst>
      <p:ext uri="{BB962C8B-B14F-4D97-AF65-F5344CB8AC3E}">
        <p14:creationId xmlns:p14="http://schemas.microsoft.com/office/powerpoint/2010/main" val="261675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B6A1AFD-BB84-42FD-9F0D-DCA9AE98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Joško </a:t>
            </a:r>
            <a:r>
              <a:rPr lang="hr-HR" dirty="0" err="1">
                <a:solidFill>
                  <a:srgbClr val="FFFFFF"/>
                </a:solidFill>
              </a:rPr>
              <a:t>Vukosav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3A84838-AC11-423C-BCE2-5E96F84A9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" y="-42329"/>
            <a:ext cx="5161916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C8A7E3A-CA43-4863-8A7E-59D01E46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dirty="0">
                <a:solidFill>
                  <a:srgbClr val="FFFFFF"/>
                </a:solidFill>
              </a:rPr>
              <a:t>PRVI SPELEOLOG U HPD-u „IMOTSKI” 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hr-HR" sz="1400" dirty="0">
              <a:solidFill>
                <a:srgbClr val="FFFFFF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="" xmlns:a16="http://schemas.microsoft.com/office/drawing/2014/main" id="{BB5AF570-69AC-4AF3-BC6A-E5BAA400B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759" y="0"/>
            <a:ext cx="4412967" cy="6669726"/>
          </a:xfrm>
          <a:prstGeom prst="rect">
            <a:avLst/>
          </a:prstGeom>
        </p:spPr>
      </p:pic>
      <p:pic>
        <p:nvPicPr>
          <p:cNvPr id="14338" name="Picture 2" descr="Image preview">
            <a:extLst>
              <a:ext uri="{FF2B5EF4-FFF2-40B4-BE49-F238E27FC236}">
                <a16:creationId xmlns="" xmlns:a16="http://schemas.microsoft.com/office/drawing/2014/main" id="{2251E888-94F8-4CAB-9903-4F5BC8AF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354" y="197279"/>
            <a:ext cx="4344887" cy="66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D94A982-5BF4-4E93-A326-058203AF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Branimir Jukić</a:t>
            </a:r>
            <a:br>
              <a:rPr lang="hr-HR" dirty="0">
                <a:solidFill>
                  <a:srgbClr val="FFFFFF"/>
                </a:solidFill>
              </a:rPr>
            </a:b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18351F3-FEBE-46B7-BD2B-E9BCCBA6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5379"/>
            <a:ext cx="5181578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6DAAE83-F43A-4692-B150-4A6DCCC2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PROČELNIK SO-a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C10753-8106-444B-81ED-FF7F50BD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Teo </a:t>
            </a:r>
            <a:r>
              <a:rPr lang="hr-HR" dirty="0" err="1">
                <a:solidFill>
                  <a:srgbClr val="FFFFFF"/>
                </a:solidFill>
              </a:rPr>
              <a:t>Šalinović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="" xmlns:a16="http://schemas.microsoft.com/office/drawing/2014/main" id="{65BA669E-AC75-43A3-BDD8-E8D6C2F5A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="" xmlns:a16="http://schemas.microsoft.com/office/drawing/2014/main" id="{BC108B2B-0D6D-DCA7-B5CC-58ACDFB8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TAJNIK SO-a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="" xmlns:a16="http://schemas.microsoft.com/office/drawing/2014/main" id="{F09CA6CC-C9DF-440F-BE30-1167A921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="" xmlns:a16="http://schemas.microsoft.com/office/drawing/2014/main" id="{6F82D7C3-4329-485C-9C81-FB5BA3FA9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F130E58-C4D3-4E35-A404-7B0596FA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Leo </a:t>
            </a:r>
            <a:r>
              <a:rPr lang="hr-HR" dirty="0" err="1">
                <a:solidFill>
                  <a:srgbClr val="FFFFFF"/>
                </a:solidFill>
              </a:rPr>
              <a:t>Ćelić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="" xmlns:a16="http://schemas.microsoft.com/office/drawing/2014/main" id="{8906D5B9-813E-47AE-8E56-A7AD4F13F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5379"/>
            <a:ext cx="5181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="" xmlns:a16="http://schemas.microsoft.com/office/drawing/2014/main" id="{666F0855-D3FE-BCF9-002D-7708F711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SPELEOLOG PRIPRAVNIK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ORUŽAR SO-a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="" xmlns:a16="http://schemas.microsoft.com/office/drawing/2014/main" id="{B4A844BD-14AA-428F-A577-AF00BC374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="" xmlns:a16="http://schemas.microsoft.com/office/drawing/2014/main" id="{B5E57564-AF5B-45C2-9B42-165C77BE8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02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2407</TotalTime>
  <Words>260</Words>
  <Application>Microsoft Office PowerPoint</Application>
  <PresentationFormat>Custom</PresentationFormat>
  <Paragraphs>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ModOverlayVTI</vt:lpstr>
      <vt:lpstr>Apex</vt:lpstr>
      <vt:lpstr>Izvještaj o radu  </vt:lpstr>
      <vt:lpstr> Speleološki odsjek</vt:lpstr>
      <vt:lpstr>Trenutni sastav članstva Speleološkog odsjeka: </vt:lpstr>
      <vt:lpstr>Članovi SO-a:</vt:lpstr>
      <vt:lpstr>Joško Vukosav</vt:lpstr>
      <vt:lpstr>PowerPoint Presentation</vt:lpstr>
      <vt:lpstr>Branimir Jukić </vt:lpstr>
      <vt:lpstr>Teo Šalinović</vt:lpstr>
      <vt:lpstr>Leo Ćelić</vt:lpstr>
      <vt:lpstr>Iva Ujević</vt:lpstr>
      <vt:lpstr>Ante Škeva</vt:lpstr>
      <vt:lpstr>Josip Rebić</vt:lpstr>
      <vt:lpstr>Matko Tomas</vt:lpstr>
      <vt:lpstr>Boris Gavrić</vt:lpstr>
      <vt:lpstr>Luka Žarković</vt:lpstr>
      <vt:lpstr>Aktivnosti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Suradnja:</vt:lpstr>
      <vt:lpstr>Donacije:</vt:lpstr>
      <vt:lpstr>Stanje opreme: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Izvjestaj o radu</dc:title>
  <dc:creator>Linda Jukić</dc:creator>
  <cp:lastModifiedBy>Josip Vukosav</cp:lastModifiedBy>
  <cp:revision>35</cp:revision>
  <dcterms:created xsi:type="dcterms:W3CDTF">2022-12-12T22:19:34Z</dcterms:created>
  <dcterms:modified xsi:type="dcterms:W3CDTF">2023-03-04T15:59:54Z</dcterms:modified>
</cp:coreProperties>
</file>