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88" r:id="rId4"/>
    <p:sldId id="263" r:id="rId5"/>
    <p:sldId id="291" r:id="rId6"/>
    <p:sldId id="260" r:id="rId7"/>
    <p:sldId id="284" r:id="rId8"/>
    <p:sldId id="289" r:id="rId9"/>
    <p:sldId id="270" r:id="rId10"/>
    <p:sldId id="286" r:id="rId11"/>
    <p:sldId id="268" r:id="rId12"/>
    <p:sldId id="271" r:id="rId13"/>
    <p:sldId id="274" r:id="rId14"/>
    <p:sldId id="272" r:id="rId15"/>
    <p:sldId id="277" r:id="rId16"/>
    <p:sldId id="282" r:id="rId17"/>
    <p:sldId id="283" r:id="rId18"/>
    <p:sldId id="290" r:id="rId19"/>
    <p:sldId id="292" r:id="rId20"/>
    <p:sldId id="281" r:id="rId21"/>
    <p:sldId id="293" r:id="rId22"/>
    <p:sldId id="295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-114" y="-3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 cit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ili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12/29/2022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12/29/2022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12/29/2022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12/29/2022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12/29/2022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12/29/2022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12/29/2022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3999" y="2404534"/>
            <a:ext cx="7750003" cy="1646302"/>
          </a:xfrm>
        </p:spPr>
        <p:txBody>
          <a:bodyPr/>
          <a:lstStyle/>
          <a:p>
            <a:r>
              <a:rPr lang="hr-HR" sz="6000" dirty="0">
                <a:solidFill>
                  <a:srgbClr val="0070C0"/>
                </a:solidFill>
              </a:rPr>
              <a:t>HPD „Imotski”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433870" y="4050836"/>
            <a:ext cx="7720290" cy="1151084"/>
          </a:xfrm>
        </p:spPr>
        <p:txBody>
          <a:bodyPr>
            <a:normAutofit/>
          </a:bodyPr>
          <a:lstStyle/>
          <a:p>
            <a:r>
              <a:rPr lang="hr-HR" sz="3200" dirty="0">
                <a:solidFill>
                  <a:srgbClr val="FF0000"/>
                </a:solidFill>
              </a:rPr>
              <a:t>Redovna godišnja skupština</a:t>
            </a:r>
          </a:p>
          <a:p>
            <a:r>
              <a:rPr lang="hr-HR" sz="2000" dirty="0"/>
              <a:t>18. prosinca 2022. POU Imotski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3360" y="670560"/>
            <a:ext cx="2306320" cy="1826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615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r-HR" sz="2400" dirty="0"/>
              <a:t>Ostvarena dobra suradnja i komunikacija s Gradom. Uz TZ „</a:t>
            </a:r>
            <a:r>
              <a:rPr lang="hr-HR" sz="2400" dirty="0" err="1"/>
              <a:t>Imota</a:t>
            </a:r>
            <a:r>
              <a:rPr lang="hr-HR" sz="2400" dirty="0"/>
              <a:t>” i Ured gradonačelnika pružio financijsku potporu Društvu. </a:t>
            </a:r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0603" y="2252029"/>
            <a:ext cx="5089717" cy="3817288"/>
          </a:xfrm>
          <a:ln w="28575">
            <a:solidFill>
              <a:srgbClr val="0070C0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91190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r-HR" sz="2800" dirty="0"/>
              <a:t>BADNJEVICE – USKRSNI PONEDJELJAK</a:t>
            </a:r>
          </a:p>
        </p:txBody>
      </p:sp>
      <p:pic>
        <p:nvPicPr>
          <p:cNvPr id="5" name="Rezervirano mjesto slike 4"/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ln w="28575">
            <a:solidFill>
              <a:srgbClr val="0070C0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hr-HR" sz="2000" dirty="0"/>
              <a:t>Više od 160 sudionika na izletu kroz kanjon </a:t>
            </a:r>
            <a:r>
              <a:rPr lang="hr-HR" sz="2000" dirty="0" err="1"/>
              <a:t>Badnjevice</a:t>
            </a:r>
            <a:r>
              <a:rPr lang="hr-HR" sz="2000" dirty="0"/>
              <a:t>. Sudjelovalo dvadesetak planinarskih društava uz suradnju s Turističkom zajednicom „</a:t>
            </a:r>
            <a:r>
              <a:rPr lang="hr-HR" sz="2000" dirty="0" err="1"/>
              <a:t>Imota</a:t>
            </a:r>
            <a:r>
              <a:rPr lang="hr-HR" sz="2000" dirty="0"/>
              <a:t>”. </a:t>
            </a:r>
          </a:p>
        </p:txBody>
      </p:sp>
    </p:spTree>
    <p:extLst>
      <p:ext uri="{BB962C8B-B14F-4D97-AF65-F5344CB8AC3E}">
        <p14:creationId xmlns:p14="http://schemas.microsoft.com/office/powerpoint/2010/main" val="16472489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r-HR" sz="2800" dirty="0"/>
              <a:t>NOĆNI USPON NA SV. JURU - BIOKOVO</a:t>
            </a:r>
          </a:p>
        </p:txBody>
      </p:sp>
      <p:pic>
        <p:nvPicPr>
          <p:cNvPr id="5" name="Rezervirano mjesto slike 4"/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27682" y="534691"/>
            <a:ext cx="8456932" cy="3738350"/>
          </a:xfrm>
          <a:solidFill>
            <a:srgbClr val="0070C0"/>
          </a:solidFill>
          <a:ln w="28575">
            <a:solidFill>
              <a:srgbClr val="0070C0"/>
            </a:solidFill>
          </a:ln>
          <a:effectLst/>
        </p:spPr>
      </p:pic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hr-HR" sz="2000" dirty="0"/>
              <a:t>150 planinara krenulo je iz Milića planinarskom stazom na tradicionalni Noćni uspon. </a:t>
            </a:r>
          </a:p>
        </p:txBody>
      </p:sp>
    </p:spTree>
    <p:extLst>
      <p:ext uri="{BB962C8B-B14F-4D97-AF65-F5344CB8AC3E}">
        <p14:creationId xmlns:p14="http://schemas.microsoft.com/office/powerpoint/2010/main" val="15331757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sz="3100" dirty="0"/>
              <a:t>ŠETNJA GRADOM NA GORI</a:t>
            </a:r>
            <a:r>
              <a:rPr lang="hr-HR" sz="2400" dirty="0"/>
              <a:t/>
            </a:r>
            <a:br>
              <a:rPr lang="hr-HR" sz="2400" dirty="0"/>
            </a:br>
            <a:r>
              <a:rPr lang="hr-HR" sz="2400" dirty="0"/>
              <a:t/>
            </a:r>
            <a:br>
              <a:rPr lang="hr-HR" sz="2400" dirty="0"/>
            </a:br>
            <a:r>
              <a:rPr lang="hr-HR" sz="2200" dirty="0"/>
              <a:t>U suradnji s Maticom umirovljenika Imotske krajine, organizirana šetnja i druženje u </a:t>
            </a:r>
            <a:r>
              <a:rPr lang="hr-HR" sz="2200" dirty="0" err="1"/>
              <a:t>arboretumu</a:t>
            </a:r>
            <a:r>
              <a:rPr lang="hr-HR" sz="2200" dirty="0"/>
              <a:t> Gaj. </a:t>
            </a:r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82240" y="2439246"/>
            <a:ext cx="4993639" cy="3601718"/>
          </a:xfrm>
          <a:ln w="28575">
            <a:solidFill>
              <a:srgbClr val="0070C0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274105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sz="3100" dirty="0"/>
              <a:t>„SRCE KAO EVEREST”</a:t>
            </a:r>
            <a:r>
              <a:rPr lang="hr-HR" dirty="0"/>
              <a:t/>
            </a:r>
            <a:br>
              <a:rPr lang="hr-HR" dirty="0"/>
            </a:br>
            <a:r>
              <a:rPr lang="hr-HR" sz="2200" dirty="0"/>
              <a:t>Humanitarno predavanje Stipe Božića i Maria </a:t>
            </a:r>
            <a:r>
              <a:rPr lang="hr-HR" sz="2200" dirty="0" err="1"/>
              <a:t>Celinića</a:t>
            </a:r>
            <a:r>
              <a:rPr lang="hr-HR" sz="2200" dirty="0"/>
              <a:t> u povodu 95. rođendana HPD-a „Imotski”.</a:t>
            </a:r>
            <a:r>
              <a:rPr lang="hr-HR" sz="2000" dirty="0"/>
              <a:t/>
            </a:r>
            <a:br>
              <a:rPr lang="hr-HR" sz="2000" dirty="0"/>
            </a:br>
            <a:r>
              <a:rPr lang="hr-HR" sz="2000" dirty="0"/>
              <a:t/>
            </a:r>
            <a:br>
              <a:rPr lang="hr-HR" sz="2000" dirty="0"/>
            </a:br>
            <a:r>
              <a:rPr lang="hr-HR" sz="2200" dirty="0"/>
              <a:t>Donacija sredstava imotskoj podružnici Dječjeg doma „Maestral”. </a:t>
            </a:r>
            <a:r>
              <a:rPr lang="hr-HR" sz="2000" dirty="0"/>
              <a:t/>
            </a:r>
            <a:br>
              <a:rPr lang="hr-HR" sz="2000" dirty="0"/>
            </a:br>
            <a:r>
              <a:rPr lang="hr-HR" sz="2000" dirty="0"/>
              <a:t/>
            </a:r>
            <a:br>
              <a:rPr lang="hr-HR" sz="2000" dirty="0"/>
            </a:br>
            <a:r>
              <a:rPr lang="hr-HR" sz="2000" dirty="0"/>
              <a:t/>
            </a:r>
            <a:br>
              <a:rPr lang="hr-HR" sz="2000" dirty="0"/>
            </a:br>
            <a:r>
              <a:rPr lang="hr-HR" sz="2000" dirty="0"/>
              <a:t/>
            </a:r>
            <a:br>
              <a:rPr lang="hr-HR" sz="2000" dirty="0"/>
            </a:br>
            <a:r>
              <a:rPr lang="hr-HR" sz="2000" dirty="0"/>
              <a:t>Ž</a:t>
            </a:r>
            <a:br>
              <a:rPr lang="hr-HR" sz="2000" dirty="0"/>
            </a:br>
            <a:r>
              <a:rPr lang="hr-HR" sz="2000" dirty="0"/>
              <a:t/>
            </a:r>
            <a:br>
              <a:rPr lang="hr-HR" sz="2000" dirty="0"/>
            </a:br>
            <a:r>
              <a:rPr lang="hr-HR" sz="2000" dirty="0"/>
              <a:t/>
            </a:r>
            <a:br>
              <a:rPr lang="hr-HR" sz="2000" dirty="0"/>
            </a:br>
            <a:r>
              <a:rPr lang="hr-HR" sz="2000" dirty="0"/>
              <a:t/>
            </a:r>
            <a:br>
              <a:rPr lang="hr-HR" sz="2000" dirty="0"/>
            </a:br>
            <a:endParaRPr lang="hr-HR" sz="2000" dirty="0"/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334" y="2566782"/>
            <a:ext cx="4869498" cy="3177311"/>
          </a:xfrm>
          <a:ln w="28575">
            <a:solidFill>
              <a:srgbClr val="0070C0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6" name="Rezervirano mjesto sadržaja 5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78880" y="2566782"/>
            <a:ext cx="4806344" cy="3225191"/>
          </a:xfrm>
          <a:ln w="28575">
            <a:solidFill>
              <a:srgbClr val="0070C0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358544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r-HR" sz="2800" dirty="0"/>
              <a:t>Ekološka akcija čišćenja imotskih jezera i rijeke </a:t>
            </a:r>
            <a:r>
              <a:rPr lang="hr-HR" sz="2800" dirty="0" err="1"/>
              <a:t>Vrljike</a:t>
            </a:r>
            <a:r>
              <a:rPr lang="hr-HR" sz="2800" dirty="0"/>
              <a:t> u suradnji s Javnom ustanovom „More i krš” i TZ „</a:t>
            </a:r>
            <a:r>
              <a:rPr lang="hr-HR" sz="2800" dirty="0" err="1"/>
              <a:t>Imota</a:t>
            </a:r>
            <a:r>
              <a:rPr lang="hr-HR" sz="2800" dirty="0"/>
              <a:t>”</a:t>
            </a:r>
          </a:p>
        </p:txBody>
      </p:sp>
      <p:pic>
        <p:nvPicPr>
          <p:cNvPr id="6" name="Rezervirano mjesto sadržaja 5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55360" y="1930400"/>
            <a:ext cx="3218642" cy="4047792"/>
          </a:xfrm>
          <a:ln w="28575">
            <a:solidFill>
              <a:srgbClr val="0070C0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8" name="Rezervirano mjesto sadržaja 7"/>
          <p:cNvPicPr>
            <a:picLocks noGrp="1" noChangeAspect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4079" y="2275841"/>
            <a:ext cx="4226561" cy="3169920"/>
          </a:xfrm>
          <a:ln w="28575">
            <a:solidFill>
              <a:srgbClr val="0070C0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254247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60400" y="579120"/>
            <a:ext cx="8331200" cy="762000"/>
          </a:xfrm>
        </p:spPr>
        <p:txBody>
          <a:bodyPr>
            <a:normAutofit fontScale="90000"/>
          </a:bodyPr>
          <a:lstStyle/>
          <a:p>
            <a:r>
              <a:rPr lang="hr-HR" sz="2400" dirty="0"/>
              <a:t>U duhu prijateljstva i suradnje s drugim udrugama, članovi HPD-a „Imotski” volonterski pomažu pri brojnim manifestacijama.</a:t>
            </a:r>
            <a:br>
              <a:rPr lang="hr-HR" sz="2400" dirty="0"/>
            </a:br>
            <a:r>
              <a:rPr lang="hr-HR" sz="2400" dirty="0"/>
              <a:t>„Utrka za dušu”,  Triatlon klub Imotski. </a:t>
            </a:r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62480" y="1967548"/>
            <a:ext cx="6126480" cy="4124582"/>
          </a:xfrm>
          <a:ln w="28575">
            <a:solidFill>
              <a:srgbClr val="0070C0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400933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800" dirty="0"/>
              <a:t>Dani hrvatskih planinara u Vrgorcu.</a:t>
            </a:r>
            <a:br>
              <a:rPr lang="hr-HR" sz="2800" dirty="0"/>
            </a:br>
            <a:r>
              <a:rPr lang="hr-HR" sz="2800" dirty="0"/>
              <a:t>Višednevno volontiranje naših članova.</a:t>
            </a:r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6246" y="2072640"/>
            <a:ext cx="6727382" cy="3383280"/>
          </a:xfrm>
          <a:ln w="28575">
            <a:solidFill>
              <a:srgbClr val="0070C0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252760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800" dirty="0" err="1"/>
              <a:t>Ultra</a:t>
            </a:r>
            <a:r>
              <a:rPr lang="hr-HR" sz="2800" dirty="0"/>
              <a:t> </a:t>
            </a:r>
            <a:r>
              <a:rPr lang="hr-HR" sz="2800" dirty="0" err="1"/>
              <a:t>Trail</a:t>
            </a:r>
            <a:r>
              <a:rPr lang="hr-HR" sz="2800" dirty="0"/>
              <a:t> </a:t>
            </a:r>
            <a:r>
              <a:rPr lang="hr-HR" sz="2800" dirty="0" err="1"/>
              <a:t>Dinarides</a:t>
            </a:r>
            <a:r>
              <a:rPr lang="hr-HR" sz="2800" dirty="0"/>
              <a:t> </a:t>
            </a:r>
          </a:p>
        </p:txBody>
      </p:sp>
      <p:pic>
        <p:nvPicPr>
          <p:cNvPr id="5" name="Rezervirano mjesto slike 4"/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62796" y="613232"/>
            <a:ext cx="7812244" cy="3714928"/>
          </a:xfrm>
          <a:ln w="28575">
            <a:solidFill>
              <a:srgbClr val="0070C0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hr-HR" sz="2000" dirty="0"/>
              <a:t>Volontiranje naše članice na međunarodnoj </a:t>
            </a:r>
            <a:r>
              <a:rPr lang="hr-HR" sz="2000" dirty="0" err="1"/>
              <a:t>trail</a:t>
            </a:r>
            <a:r>
              <a:rPr lang="hr-HR" sz="2000" dirty="0"/>
              <a:t> utrci. </a:t>
            </a:r>
          </a:p>
        </p:txBody>
      </p:sp>
    </p:spTree>
    <p:extLst>
      <p:ext uri="{BB962C8B-B14F-4D97-AF65-F5344CB8AC3E}">
        <p14:creationId xmlns:p14="http://schemas.microsoft.com/office/powerpoint/2010/main" val="280349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77334" y="1452880"/>
            <a:ext cx="3854528" cy="711200"/>
          </a:xfrm>
        </p:spPr>
        <p:txBody>
          <a:bodyPr>
            <a:normAutofit/>
          </a:bodyPr>
          <a:lstStyle/>
          <a:p>
            <a:r>
              <a:rPr lang="hr-HR" sz="2800" dirty="0"/>
              <a:t>PLANINE, MOJ DOM</a:t>
            </a:r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7361" y="639856"/>
            <a:ext cx="3750559" cy="5290409"/>
          </a:xfrm>
          <a:ln w="28575"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hr-HR" sz="2400" dirty="0"/>
              <a:t>Mala škola planinarenja za djecu od 7 do 12 godina</a:t>
            </a:r>
          </a:p>
        </p:txBody>
      </p:sp>
    </p:spTree>
    <p:extLst>
      <p:ext uri="{BB962C8B-B14F-4D97-AF65-F5344CB8AC3E}">
        <p14:creationId xmlns:p14="http://schemas.microsoft.com/office/powerpoint/2010/main" val="41141298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316480" y="400152"/>
            <a:ext cx="8382000" cy="1296568"/>
          </a:xfrm>
        </p:spPr>
        <p:txBody>
          <a:bodyPr/>
          <a:lstStyle/>
          <a:p>
            <a:r>
              <a:rPr lang="hr-HR" dirty="0"/>
              <a:t>Novo vodstvo HPD-a „Imotski” od veljače 2022. god.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Izvanredna izborna skupština održana je 12. veljače 2022. god.</a:t>
            </a:r>
          </a:p>
          <a:p>
            <a:pPr marL="0" indent="0">
              <a:buNone/>
            </a:pPr>
            <a:endParaRPr lang="hr-HR" dirty="0"/>
          </a:p>
          <a:p>
            <a:r>
              <a:rPr lang="hr-HR" dirty="0"/>
              <a:t>Izabrano je novo vodstvo na čelu s predsjednikom Branimirom Mikulićem</a:t>
            </a:r>
          </a:p>
          <a:p>
            <a:pPr marL="0" indent="0">
              <a:buNone/>
            </a:pPr>
            <a:r>
              <a:rPr lang="hr-HR" dirty="0"/>
              <a:t>     - dopredsjednica Josipa Rimac </a:t>
            </a:r>
            <a:r>
              <a:rPr lang="hr-HR" dirty="0" err="1"/>
              <a:t>Vlajčić</a:t>
            </a:r>
            <a:endParaRPr lang="hr-HR" dirty="0"/>
          </a:p>
          <a:p>
            <a:pPr marL="0" indent="0">
              <a:buNone/>
            </a:pPr>
            <a:r>
              <a:rPr lang="hr-HR" dirty="0"/>
              <a:t>     - tajnica Nevenka </a:t>
            </a:r>
            <a:r>
              <a:rPr lang="hr-HR" dirty="0" err="1"/>
              <a:t>Rebić</a:t>
            </a:r>
            <a:endParaRPr lang="hr-HR" dirty="0"/>
          </a:p>
          <a:p>
            <a:pPr marL="0" indent="0">
              <a:buNone/>
            </a:pPr>
            <a:r>
              <a:rPr lang="hr-HR" dirty="0"/>
              <a:t>     - Mijo Jukić i Zoran Lelas, članovi Upravnog odbora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 dirty="0"/>
              <a:t>      Nadzorni odbor – Josip </a:t>
            </a:r>
            <a:r>
              <a:rPr lang="hr-HR" dirty="0" err="1"/>
              <a:t>Vukosav</a:t>
            </a:r>
            <a:r>
              <a:rPr lang="hr-HR" dirty="0"/>
              <a:t>, Branimir Jukić i Slaven Maršić</a:t>
            </a:r>
          </a:p>
          <a:p>
            <a:pPr marL="0" indent="0">
              <a:buNone/>
            </a:pPr>
            <a:r>
              <a:rPr lang="hr-HR" dirty="0"/>
              <a:t>      Sud časti – Tamara Odak Brekalo, Veljko Ujević i Josip Šimić</a:t>
            </a:r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202" y="400152"/>
            <a:ext cx="1367082" cy="108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5689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77334" y="514350"/>
            <a:ext cx="3854528" cy="1278466"/>
          </a:xfrm>
        </p:spPr>
        <p:txBody>
          <a:bodyPr>
            <a:normAutofit/>
          </a:bodyPr>
          <a:lstStyle/>
          <a:p>
            <a:r>
              <a:rPr lang="hr-HR" sz="3200" dirty="0"/>
              <a:t>CAMINO IMOTA</a:t>
            </a:r>
            <a:br>
              <a:rPr lang="hr-HR" sz="3200" dirty="0"/>
            </a:br>
            <a:endParaRPr lang="hr-HR" sz="3200" dirty="0"/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61503" y="514350"/>
            <a:ext cx="3235457" cy="5746815"/>
          </a:xfrm>
          <a:ln w="28575">
            <a:solidFill>
              <a:srgbClr val="0070C0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677334" y="1991361"/>
            <a:ext cx="3854528" cy="3370158"/>
          </a:xfrm>
        </p:spPr>
        <p:txBody>
          <a:bodyPr>
            <a:normAutofit fontScale="70000" lnSpcReduction="20000"/>
          </a:bodyPr>
          <a:lstStyle/>
          <a:p>
            <a:r>
              <a:rPr lang="hr-HR" sz="2900" dirty="0"/>
              <a:t>Članovi HPD-a „Imotski sudjelovali su i na ovogodišnjem </a:t>
            </a:r>
            <a:r>
              <a:rPr lang="hr-HR" sz="2900" dirty="0" err="1"/>
              <a:t>Caminu</a:t>
            </a:r>
            <a:r>
              <a:rPr lang="hr-HR" sz="2900" dirty="0"/>
              <a:t>.</a:t>
            </a:r>
          </a:p>
          <a:p>
            <a:r>
              <a:rPr lang="hr-HR" sz="2900" dirty="0"/>
              <a:t>Izvrsna suradnja s Turističkom zajednicom „</a:t>
            </a:r>
            <a:r>
              <a:rPr lang="hr-HR" sz="2900" dirty="0" err="1"/>
              <a:t>Imota</a:t>
            </a:r>
            <a:r>
              <a:rPr lang="hr-HR" sz="2900" dirty="0"/>
              <a:t>” nedavno je rezultirala dogovorom o zajedničkoj priči upravo oko </a:t>
            </a:r>
            <a:r>
              <a:rPr lang="hr-HR" sz="2900" dirty="0" err="1"/>
              <a:t>Camino</a:t>
            </a:r>
            <a:r>
              <a:rPr lang="hr-HR" sz="2900" dirty="0"/>
              <a:t> </a:t>
            </a:r>
            <a:r>
              <a:rPr lang="hr-HR" sz="2900" dirty="0" err="1"/>
              <a:t>Imota</a:t>
            </a:r>
            <a:r>
              <a:rPr lang="hr-HR" sz="2900" dirty="0"/>
              <a:t>. </a:t>
            </a:r>
          </a:p>
          <a:p>
            <a:r>
              <a:rPr lang="hr-HR" sz="2900" dirty="0"/>
              <a:t>HPD „Imotski” će dobiti donaciju od strane TZ „</a:t>
            </a:r>
            <a:r>
              <a:rPr lang="hr-HR" sz="2900" dirty="0" err="1"/>
              <a:t>Imota</a:t>
            </a:r>
            <a:r>
              <a:rPr lang="hr-HR" sz="2900" dirty="0"/>
              <a:t>” te će preuzeti održavanje </a:t>
            </a:r>
            <a:r>
              <a:rPr lang="hr-HR" sz="2900" dirty="0" err="1"/>
              <a:t>Camino</a:t>
            </a:r>
            <a:r>
              <a:rPr lang="hr-HR" sz="2900" dirty="0"/>
              <a:t> staze. 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2899774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77334" y="853440"/>
            <a:ext cx="3854528" cy="843280"/>
          </a:xfrm>
        </p:spPr>
        <p:txBody>
          <a:bodyPr>
            <a:noAutofit/>
          </a:bodyPr>
          <a:lstStyle/>
          <a:p>
            <a:r>
              <a:rPr lang="hr-HR" sz="2800" dirty="0"/>
              <a:t>„Naše jame, naše svjetlo”</a:t>
            </a:r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4144" y="1144588"/>
            <a:ext cx="4064148" cy="4389652"/>
          </a:xfrm>
        </p:spPr>
      </p:pic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677334" y="2072640"/>
            <a:ext cx="3630506" cy="3288879"/>
          </a:xfrm>
        </p:spPr>
        <p:txBody>
          <a:bodyPr>
            <a:noAutofit/>
          </a:bodyPr>
          <a:lstStyle/>
          <a:p>
            <a:r>
              <a:rPr lang="hr-HR" sz="1800" dirty="0"/>
              <a:t>Aplicirali smo na natječaj Fonda za zaštitu okoliša i energetsku učinkovitost za financiranje projekata.</a:t>
            </a:r>
          </a:p>
          <a:p>
            <a:r>
              <a:rPr lang="hr-HR" sz="1800" dirty="0"/>
              <a:t>Prijavljene su razne edukacije, radionice i čišćenje dviju jama na području Imotske krajine.</a:t>
            </a:r>
          </a:p>
          <a:p>
            <a:r>
              <a:rPr lang="hr-HR" sz="1800" dirty="0"/>
              <a:t>Projekt je administrativno odobren te upućen na daljnju procjenu. </a:t>
            </a:r>
          </a:p>
        </p:txBody>
      </p:sp>
    </p:spTree>
    <p:extLst>
      <p:ext uri="{BB962C8B-B14F-4D97-AF65-F5344CB8AC3E}">
        <p14:creationId xmlns:p14="http://schemas.microsoft.com/office/powerpoint/2010/main" val="28752883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Još malo…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r-HR" dirty="0"/>
              <a:t>Ostvarili smo kontakte s različitim institucijama (općinama Imotske krajine, PP Biokovo, HGSS stanica Makarska, školama i raznim udrugama…) te dogovorili različite suradnje koje se planiraju realizirati u budućnosti</a:t>
            </a:r>
          </a:p>
          <a:p>
            <a:r>
              <a:rPr lang="hr-HR" dirty="0"/>
              <a:t>Poslane su zamolbe za donacijama poduzetnicima i općinama (više o tome u financijskom izvješću)</a:t>
            </a:r>
          </a:p>
          <a:p>
            <a:r>
              <a:rPr lang="hr-HR" dirty="0"/>
              <a:t>Pojačali smo medijsku prisutnost Društva. U medijima se redovito objavljuju naša priopćenja, ali sve češće traže i izjave što ide u prilog tvrdnji da smo angažmanom povećali svoju prepoznatljivost</a:t>
            </a:r>
          </a:p>
          <a:p>
            <a:r>
              <a:rPr lang="hr-HR" dirty="0"/>
              <a:t>Nagrada za najbolju fotografiju</a:t>
            </a:r>
          </a:p>
          <a:p>
            <a:r>
              <a:rPr lang="hr-HR" dirty="0"/>
              <a:t>Nagrada za najaktivnijeg planinara</a:t>
            </a:r>
          </a:p>
          <a:p>
            <a:r>
              <a:rPr lang="hr-HR" dirty="0"/>
              <a:t>Planirana je i Božićna humanitarna akcija, 26. prosinca 2022. u suradnji s Ekonomskom školom i Generali osiguranjem</a:t>
            </a:r>
          </a:p>
          <a:p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5394237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239520" y="609600"/>
            <a:ext cx="8331200" cy="1320800"/>
          </a:xfrm>
        </p:spPr>
        <p:txBody>
          <a:bodyPr>
            <a:normAutofit/>
          </a:bodyPr>
          <a:lstStyle/>
          <a:p>
            <a:r>
              <a:rPr lang="hr-HR" sz="3200" dirty="0"/>
              <a:t>HPD „Imotski” trenutno broji 207 članova</a:t>
            </a:r>
          </a:p>
        </p:txBody>
      </p:sp>
      <p:pic>
        <p:nvPicPr>
          <p:cNvPr id="6" name="Rezervirano mjesto sadržaja 5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2402" y="1930401"/>
            <a:ext cx="7038933" cy="4003040"/>
          </a:xfrm>
          <a:ln w="28575">
            <a:solidFill>
              <a:srgbClr val="0070C0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158645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r-HR" sz="3600" dirty="0"/>
              <a:t>SASTANCI UPRAVNOG ODBORA</a:t>
            </a:r>
            <a:br>
              <a:rPr lang="hr-HR" sz="3600" dirty="0"/>
            </a:br>
            <a:endParaRPr lang="hr-HR" sz="3600" dirty="0"/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0913" y="1351795"/>
            <a:ext cx="4513262" cy="3852784"/>
          </a:xfrm>
          <a:ln w="28575">
            <a:solidFill>
              <a:srgbClr val="0070C0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/>
          </a:bodyPr>
          <a:lstStyle/>
          <a:p>
            <a:r>
              <a:rPr lang="hr-HR" sz="2400" dirty="0"/>
              <a:t>Održano je ukupno 7 sastanaka Upravnog odbora.</a:t>
            </a:r>
          </a:p>
          <a:p>
            <a:endParaRPr lang="hr-HR" sz="2400" dirty="0"/>
          </a:p>
          <a:p>
            <a:r>
              <a:rPr lang="hr-HR" sz="2400" dirty="0"/>
              <a:t>Na svakom sastanku su bili prisutni i članovi Nadzornog odbora. 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6079344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sz="1800" dirty="0"/>
              <a:t>U protekloj godini članovi HPD-a „Imotski” sudjelovali su na različitim tečajevima;</a:t>
            </a:r>
            <a:br>
              <a:rPr lang="hr-HR" sz="1800" dirty="0"/>
            </a:br>
            <a:r>
              <a:rPr lang="hr-HR" sz="1800" dirty="0"/>
              <a:t/>
            </a:r>
            <a:br>
              <a:rPr lang="hr-HR" sz="1800" dirty="0"/>
            </a:br>
            <a:r>
              <a:rPr lang="hr-HR" sz="1800" dirty="0"/>
              <a:t>Rezultat:</a:t>
            </a:r>
            <a:br>
              <a:rPr lang="hr-HR" sz="1800" dirty="0"/>
            </a:br>
            <a:r>
              <a:rPr lang="hr-HR" sz="1800" dirty="0"/>
              <a:t/>
            </a:r>
            <a:br>
              <a:rPr lang="hr-HR" sz="1800" dirty="0"/>
            </a:br>
            <a:r>
              <a:rPr lang="hr-HR" sz="1800" dirty="0"/>
              <a:t>2 nova vodiča i 4 vodiča pripravnika</a:t>
            </a:r>
            <a:br>
              <a:rPr lang="hr-HR" sz="1800" dirty="0"/>
            </a:br>
            <a:r>
              <a:rPr lang="hr-HR" sz="1800" dirty="0"/>
              <a:t>1 speleolog pripravnik</a:t>
            </a:r>
            <a:br>
              <a:rPr lang="hr-HR" sz="1800" dirty="0"/>
            </a:br>
            <a:r>
              <a:rPr lang="hr-HR" sz="1800" dirty="0"/>
              <a:t>1 </a:t>
            </a:r>
            <a:r>
              <a:rPr lang="hr-HR" sz="1800" dirty="0" err="1"/>
              <a:t>markacist</a:t>
            </a:r>
            <a:r>
              <a:rPr lang="hr-HR" dirty="0"/>
              <a:t/>
            </a:r>
            <a:br>
              <a:rPr lang="hr-HR" dirty="0"/>
            </a:br>
            <a:endParaRPr lang="hr-HR" dirty="0"/>
          </a:p>
        </p:txBody>
      </p:sp>
      <p:pic>
        <p:nvPicPr>
          <p:cNvPr id="7" name="Rezervirano mjesto sadržaja 6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1018" y="2811223"/>
            <a:ext cx="4400742" cy="3138487"/>
          </a:xfrm>
          <a:ln w="28575">
            <a:solidFill>
              <a:srgbClr val="0070C0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8" name="Rezervirano mjesto sadržaja 7"/>
          <p:cNvPicPr>
            <a:picLocks noGrp="1" noChangeAspect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3635" y="2757444"/>
            <a:ext cx="4423682" cy="3200276"/>
          </a:xfrm>
          <a:ln w="28575">
            <a:solidFill>
              <a:srgbClr val="0070C0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946648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77335" y="4378569"/>
            <a:ext cx="7147820" cy="988769"/>
          </a:xfrm>
        </p:spPr>
        <p:txBody>
          <a:bodyPr>
            <a:normAutofit/>
          </a:bodyPr>
          <a:lstStyle/>
          <a:p>
            <a:r>
              <a:rPr lang="hr-HR" dirty="0"/>
              <a:t>OSNOVANA IZLETNIČKA SEKCIJA</a:t>
            </a:r>
            <a:br>
              <a:rPr lang="hr-HR" dirty="0"/>
            </a:br>
            <a:r>
              <a:rPr lang="hr-HR" dirty="0"/>
              <a:t>HPD-a „Imotski</a:t>
            </a:r>
          </a:p>
        </p:txBody>
      </p:sp>
      <p:pic>
        <p:nvPicPr>
          <p:cNvPr id="5" name="Rezervirano mjesto slike 4"/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41129" y="463452"/>
            <a:ext cx="7258262" cy="3610708"/>
          </a:xfrm>
          <a:ln w="28575">
            <a:solidFill>
              <a:srgbClr val="0070C0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r-HR" sz="1800" dirty="0"/>
              <a:t>Pročelnik Izletničke sekcije HPD-a „Imotski”, Milan Buljan.</a:t>
            </a:r>
          </a:p>
          <a:p>
            <a:r>
              <a:rPr lang="hr-HR" sz="1800" dirty="0"/>
              <a:t>Potvrđen od strane Upravnog odbora.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9501768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OSNOVANA MARKACISTIČKA SEKCIJA HPD-a „Imotski”</a:t>
            </a:r>
          </a:p>
        </p:txBody>
      </p:sp>
      <p:pic>
        <p:nvPicPr>
          <p:cNvPr id="5" name="Rezervirano mjesto slike 4"/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77334" y="568960"/>
            <a:ext cx="8354906" cy="3737566"/>
          </a:xfrm>
          <a:ln w="28575">
            <a:solidFill>
              <a:srgbClr val="0070C0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hr-HR" sz="2000" dirty="0"/>
              <a:t>Pročelnik Slaven Maršić, potvrđen od strane Upravnog odbora. </a:t>
            </a:r>
          </a:p>
        </p:txBody>
      </p:sp>
    </p:spTree>
    <p:extLst>
      <p:ext uri="{BB962C8B-B14F-4D97-AF65-F5344CB8AC3E}">
        <p14:creationId xmlns:p14="http://schemas.microsoft.com/office/powerpoint/2010/main" val="30955647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46480" y="609600"/>
            <a:ext cx="8227522" cy="782320"/>
          </a:xfrm>
        </p:spPr>
        <p:txBody>
          <a:bodyPr>
            <a:noAutofit/>
          </a:bodyPr>
          <a:lstStyle/>
          <a:p>
            <a:r>
              <a:rPr lang="hr-HR" sz="2000" dirty="0"/>
              <a:t>Organizirane i uspješno završene dvije planinarske škole.</a:t>
            </a:r>
            <a:br>
              <a:rPr lang="hr-HR" sz="2000" dirty="0"/>
            </a:br>
            <a:r>
              <a:rPr lang="hr-HR" sz="2000" dirty="0"/>
              <a:t/>
            </a:r>
            <a:br>
              <a:rPr lang="hr-HR" sz="2000" dirty="0"/>
            </a:br>
            <a:r>
              <a:rPr lang="hr-HR" sz="2000" dirty="0"/>
              <a:t>Proljetna i jesenska. </a:t>
            </a:r>
            <a:br>
              <a:rPr lang="hr-HR" sz="2000" dirty="0"/>
            </a:br>
            <a:r>
              <a:rPr lang="hr-HR" sz="2000" dirty="0"/>
              <a:t/>
            </a:r>
            <a:br>
              <a:rPr lang="hr-HR" sz="2000" dirty="0"/>
            </a:br>
            <a:r>
              <a:rPr lang="hr-HR" sz="2000" dirty="0"/>
              <a:t>Voditelji: Ante </a:t>
            </a:r>
            <a:r>
              <a:rPr lang="hr-HR" sz="2000" dirty="0" err="1"/>
              <a:t>Škeva</a:t>
            </a:r>
            <a:r>
              <a:rPr lang="hr-HR" sz="2000" dirty="0"/>
              <a:t> i Zoran Lelas</a:t>
            </a:r>
          </a:p>
        </p:txBody>
      </p:sp>
      <p:pic>
        <p:nvPicPr>
          <p:cNvPr id="6" name="Rezervirano mjesto sadržaja 5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862" y="2448561"/>
            <a:ext cx="5407978" cy="3190240"/>
          </a:xfrm>
          <a:ln w="28575">
            <a:solidFill>
              <a:srgbClr val="0070C0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5" name="Rezervirano mjesto sadržaja 4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1175" y="2448561"/>
            <a:ext cx="5109305" cy="3190240"/>
          </a:xfrm>
          <a:ln w="28575">
            <a:solidFill>
              <a:srgbClr val="0070C0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569971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sz="4800" dirty="0"/>
              <a:t>PLANINARSKI PUTOKAZI</a:t>
            </a:r>
            <a:r>
              <a:rPr lang="hr-HR" sz="3200" dirty="0"/>
              <a:t/>
            </a:r>
            <a:br>
              <a:rPr lang="hr-HR" sz="3200" dirty="0"/>
            </a:br>
            <a:endParaRPr lang="hr-HR" sz="3200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/>
          </a:bodyPr>
          <a:lstStyle/>
          <a:p>
            <a:r>
              <a:rPr lang="hr-HR" sz="2400" dirty="0"/>
              <a:t>Postavljeni planinarski putokazi na </a:t>
            </a:r>
            <a:r>
              <a:rPr lang="hr-HR" sz="2400" dirty="0" err="1"/>
              <a:t>Lokvičićka</a:t>
            </a:r>
            <a:r>
              <a:rPr lang="hr-HR" sz="2400" dirty="0"/>
              <a:t> jezera i kanjon </a:t>
            </a:r>
            <a:r>
              <a:rPr lang="hr-HR" sz="2400" dirty="0" err="1"/>
              <a:t>Badnjevice</a:t>
            </a:r>
            <a:r>
              <a:rPr lang="hr-HR" sz="2400" dirty="0"/>
              <a:t>, inicijativa HPD-a „Imotski”, financirano od strane Javne ustanove „More i krš”. </a:t>
            </a:r>
          </a:p>
        </p:txBody>
      </p:sp>
      <p:pic>
        <p:nvPicPr>
          <p:cNvPr id="7" name="Rezervirano mjesto sadržaja 6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1393" y="574658"/>
            <a:ext cx="4513262" cy="5366418"/>
          </a:xfrm>
          <a:ln w="28575">
            <a:solidFill>
              <a:srgbClr val="0070C0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56651795"/>
      </p:ext>
    </p:extLst>
  </p:cSld>
  <p:clrMapOvr>
    <a:masterClrMapping/>
  </p:clrMapOvr>
</p:sld>
</file>

<file path=ppt/theme/theme1.xml><?xml version="1.0" encoding="utf-8"?>
<a:theme xmlns:a="http://schemas.openxmlformats.org/drawingml/2006/main" name="Faseta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1834</TotalTime>
  <Words>572</Words>
  <Application>Microsoft Office PowerPoint</Application>
  <PresentationFormat>Custom</PresentationFormat>
  <Paragraphs>56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Faseta</vt:lpstr>
      <vt:lpstr>HPD „Imotski”</vt:lpstr>
      <vt:lpstr>Novo vodstvo HPD-a „Imotski” od veljače 2022. god.</vt:lpstr>
      <vt:lpstr>HPD „Imotski” trenutno broji 207 članova</vt:lpstr>
      <vt:lpstr>SASTANCI UPRAVNOG ODBORA </vt:lpstr>
      <vt:lpstr>U protekloj godini članovi HPD-a „Imotski” sudjelovali su na različitim tečajevima;  Rezultat:  2 nova vodiča i 4 vodiča pripravnika 1 speleolog pripravnik 1 markacist </vt:lpstr>
      <vt:lpstr>OSNOVANA IZLETNIČKA SEKCIJA HPD-a „Imotski</vt:lpstr>
      <vt:lpstr>OSNOVANA MARKACISTIČKA SEKCIJA HPD-a „Imotski”</vt:lpstr>
      <vt:lpstr>Organizirane i uspješno završene dvije planinarske škole.  Proljetna i jesenska.   Voditelji: Ante Škeva i Zoran Lelas</vt:lpstr>
      <vt:lpstr>PLANINARSKI PUTOKAZI </vt:lpstr>
      <vt:lpstr>Ostvarena dobra suradnja i komunikacija s Gradom. Uz TZ „Imota” i Ured gradonačelnika pružio financijsku potporu Društvu. </vt:lpstr>
      <vt:lpstr>BADNJEVICE – USKRSNI PONEDJELJAK</vt:lpstr>
      <vt:lpstr>NOĆNI USPON NA SV. JURU - BIOKOVO</vt:lpstr>
      <vt:lpstr>ŠETNJA GRADOM NA GORI  U suradnji s Maticom umirovljenika Imotske krajine, organizirana šetnja i druženje u arboretumu Gaj. </vt:lpstr>
      <vt:lpstr>„SRCE KAO EVEREST” Humanitarno predavanje Stipe Božića i Maria Celinića u povodu 95. rođendana HPD-a „Imotski”.  Donacija sredstava imotskoj podružnici Dječjeg doma „Maestral”.     Ž    </vt:lpstr>
      <vt:lpstr>Ekološka akcija čišćenja imotskih jezera i rijeke Vrljike u suradnji s Javnom ustanovom „More i krš” i TZ „Imota”</vt:lpstr>
      <vt:lpstr>U duhu prijateljstva i suradnje s drugim udrugama, članovi HPD-a „Imotski” volonterski pomažu pri brojnim manifestacijama. „Utrka za dušu”,  Triatlon klub Imotski. </vt:lpstr>
      <vt:lpstr>Dani hrvatskih planinara u Vrgorcu. Višednevno volontiranje naših članova.</vt:lpstr>
      <vt:lpstr>Ultra Trail Dinarides </vt:lpstr>
      <vt:lpstr>PLANINE, MOJ DOM</vt:lpstr>
      <vt:lpstr>CAMINO IMOTA </vt:lpstr>
      <vt:lpstr>„Naše jame, naše svjetlo”</vt:lpstr>
      <vt:lpstr>Još malo…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HPD „Imotski”</dc:title>
  <dc:creator>Josipa</dc:creator>
  <cp:lastModifiedBy>Josip Vukosav</cp:lastModifiedBy>
  <cp:revision>84</cp:revision>
  <dcterms:created xsi:type="dcterms:W3CDTF">2022-12-12T09:23:55Z</dcterms:created>
  <dcterms:modified xsi:type="dcterms:W3CDTF">2022-12-29T17:46:51Z</dcterms:modified>
</cp:coreProperties>
</file>